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81" r:id="rId4"/>
    <p:sldId id="268" r:id="rId5"/>
    <p:sldId id="283" r:id="rId6"/>
    <p:sldId id="274" r:id="rId7"/>
    <p:sldId id="285" r:id="rId8"/>
    <p:sldId id="257" r:id="rId9"/>
    <p:sldId id="263" r:id="rId10"/>
    <p:sldId id="267" r:id="rId11"/>
    <p:sldId id="261" r:id="rId12"/>
    <p:sldId id="276" r:id="rId13"/>
    <p:sldId id="277" r:id="rId14"/>
    <p:sldId id="278" r:id="rId15"/>
    <p:sldId id="284" r:id="rId16"/>
    <p:sldId id="265" r:id="rId17"/>
    <p:sldId id="266" r:id="rId18"/>
    <p:sldId id="272" r:id="rId19"/>
    <p:sldId id="282" r:id="rId20"/>
    <p:sldId id="286" r:id="rId21"/>
    <p:sldId id="275" r:id="rId22"/>
    <p:sldId id="264" r:id="rId23"/>
    <p:sldId id="289" r:id="rId24"/>
    <p:sldId id="279" r:id="rId25"/>
    <p:sldId id="271" r:id="rId26"/>
    <p:sldId id="28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B384E7A-0734-4E19-9E7D-3C55484792D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95EB943D-7687-4C6B-B47A-5C2DE972EFF4}">
      <dgm:prSet/>
      <dgm:spPr/>
      <dgm:t>
        <a:bodyPr/>
        <a:lstStyle/>
        <a:p>
          <a:pPr rtl="0"/>
          <a:r>
            <a:rPr lang="en-US"/>
            <a:t>1: </a:t>
          </a:r>
          <a:r>
            <a:rPr lang="zh-CN"/>
            <a:t>为什么要学</a:t>
          </a:r>
          <a:r>
            <a:rPr lang="en-US" b="1" err="1">
              <a:latin typeface="Calibri Light"/>
            </a:rPr>
            <a:t>esbuild</a:t>
          </a:r>
          <a:endParaRPr lang="en-US" b="1"/>
        </a:p>
      </dgm:t>
    </dgm:pt>
    <dgm:pt modelId="{A6E4553E-0D78-49AE-B549-518A7A1D4EA1}" cxnId="{5FDC2819-74E0-49C3-8810-BCB51416008B}" type="parTrans">
      <dgm:prSet/>
      <dgm:spPr/>
      <dgm:t>
        <a:bodyPr/>
        <a:lstStyle/>
        <a:p>
          <a:endParaRPr lang="en-US"/>
        </a:p>
      </dgm:t>
    </dgm:pt>
    <dgm:pt modelId="{CC3C61DC-4787-4D5C-A429-AC347AABD8CB}" cxnId="{5FDC2819-74E0-49C3-8810-BCB51416008B}" type="sibTrans">
      <dgm:prSet/>
      <dgm:spPr/>
      <dgm:t>
        <a:bodyPr/>
        <a:lstStyle/>
        <a:p>
          <a:endParaRPr lang="en-US"/>
        </a:p>
      </dgm:t>
    </dgm:pt>
    <dgm:pt modelId="{CE2C1C5E-E360-412B-A85F-4D694D2CC260}">
      <dgm:prSet/>
      <dgm:spPr/>
      <dgm:t>
        <a:bodyPr/>
        <a:lstStyle/>
        <a:p>
          <a:r>
            <a:rPr lang="en-US"/>
            <a:t>2:esbuild</a:t>
          </a:r>
          <a:r>
            <a:rPr lang="zh-CN"/>
            <a:t>的架构优势</a:t>
          </a:r>
          <a:r>
            <a:rPr lang="en-US"/>
            <a:t>(</a:t>
          </a:r>
          <a:r>
            <a:rPr lang="zh-CN"/>
            <a:t>原理</a:t>
          </a:r>
          <a:r>
            <a:rPr lang="en-US"/>
            <a:t>)</a:t>
          </a:r>
        </a:p>
      </dgm:t>
    </dgm:pt>
    <dgm:pt modelId="{45C2A6FD-0D1C-48C8-8DF6-DC0DBEF9F497}" cxnId="{713C1E22-5B00-4A2C-9DC1-224B8F25CB7C}" type="parTrans">
      <dgm:prSet/>
      <dgm:spPr/>
      <dgm:t>
        <a:bodyPr/>
        <a:lstStyle/>
        <a:p>
          <a:endParaRPr lang="en-US"/>
        </a:p>
      </dgm:t>
    </dgm:pt>
    <dgm:pt modelId="{992E3978-C1DD-475D-935F-939179B715CA}" cxnId="{713C1E22-5B00-4A2C-9DC1-224B8F25CB7C}" type="sibTrans">
      <dgm:prSet/>
      <dgm:spPr/>
      <dgm:t>
        <a:bodyPr/>
        <a:lstStyle/>
        <a:p>
          <a:endParaRPr lang="en-US"/>
        </a:p>
      </dgm:t>
    </dgm:pt>
    <dgm:pt modelId="{037AF1BE-940A-4732-B35B-C20CF4BEB45B}">
      <dgm:prSet/>
      <dgm:spPr/>
      <dgm:t>
        <a:bodyPr/>
        <a:lstStyle/>
        <a:p>
          <a:r>
            <a:rPr lang="en-US"/>
            <a:t>3: </a:t>
          </a:r>
          <a:r>
            <a:rPr lang="en-US" err="1"/>
            <a:t>vite</a:t>
          </a:r>
          <a:r>
            <a:rPr lang="en-US"/>
            <a:t> </a:t>
          </a:r>
          <a:r>
            <a:rPr lang="zh-CN"/>
            <a:t>与</a:t>
          </a:r>
          <a:r>
            <a:rPr lang="en-US"/>
            <a:t>webpack</a:t>
          </a:r>
        </a:p>
      </dgm:t>
    </dgm:pt>
    <dgm:pt modelId="{906364B8-5718-45DD-B0EB-3F6AE76B20A5}" cxnId="{BF2BC047-E9AF-45E0-8D55-84558929123F}" type="parTrans">
      <dgm:prSet/>
      <dgm:spPr/>
      <dgm:t>
        <a:bodyPr/>
        <a:lstStyle/>
        <a:p>
          <a:endParaRPr lang="en-US"/>
        </a:p>
      </dgm:t>
    </dgm:pt>
    <dgm:pt modelId="{A9D06830-462C-4F98-85E9-7D1ECFDB6495}" cxnId="{BF2BC047-E9AF-45E0-8D55-84558929123F}" type="sibTrans">
      <dgm:prSet/>
      <dgm:spPr/>
      <dgm:t>
        <a:bodyPr/>
        <a:lstStyle/>
        <a:p>
          <a:endParaRPr lang="en-US"/>
        </a:p>
      </dgm:t>
    </dgm:pt>
    <dgm:pt modelId="{7271039E-DF0B-4DA7-9494-E48FE565B096}">
      <dgm:prSet/>
      <dgm:spPr/>
      <dgm:t>
        <a:bodyPr/>
        <a:lstStyle/>
        <a:p>
          <a:r>
            <a:rPr lang="en-US"/>
            <a:t>4: rollup </a:t>
          </a:r>
          <a:r>
            <a:rPr lang="zh-CN"/>
            <a:t>与</a:t>
          </a:r>
          <a:r>
            <a:rPr lang="en-US"/>
            <a:t>webpack</a:t>
          </a:r>
        </a:p>
      </dgm:t>
    </dgm:pt>
    <dgm:pt modelId="{FDB184F2-07E8-41CA-B7FD-09ECECE73276}" cxnId="{7E74626A-CEAD-438F-A4FD-5143C4237B13}" type="parTrans">
      <dgm:prSet/>
      <dgm:spPr/>
      <dgm:t>
        <a:bodyPr/>
        <a:lstStyle/>
        <a:p>
          <a:endParaRPr lang="en-US"/>
        </a:p>
      </dgm:t>
    </dgm:pt>
    <dgm:pt modelId="{42788A07-7CDB-457B-AD4A-B1772EBC8265}" cxnId="{7E74626A-CEAD-438F-A4FD-5143C4237B13}" type="sibTrans">
      <dgm:prSet/>
      <dgm:spPr/>
      <dgm:t>
        <a:bodyPr/>
        <a:lstStyle/>
        <a:p>
          <a:endParaRPr lang="en-US"/>
        </a:p>
      </dgm:t>
    </dgm:pt>
    <dgm:pt modelId="{B524AACD-5690-4C80-988A-8551B6410148}">
      <dgm:prSet phldr="0"/>
      <dgm:spPr/>
      <dgm:t>
        <a:bodyPr/>
        <a:lstStyle/>
        <a:p>
          <a:pPr rtl="0"/>
          <a:r>
            <a:rPr lang="en-US" altLang="zh-CN">
              <a:latin typeface="Calibri Light"/>
            </a:rPr>
            <a:t>5:</a:t>
          </a:r>
          <a:r>
            <a:rPr lang="en-US" altLang="zh-CN" b="1">
              <a:latin typeface="Calibri Light"/>
            </a:rPr>
            <a:t>附件</a:t>
          </a:r>
        </a:p>
      </dgm:t>
    </dgm:pt>
    <dgm:pt modelId="{E414CBD3-AB59-4D6D-B7B5-4D328BF9AF40}" cxnId="{32FEDA3F-AC54-4C71-A02F-64579DEFA33F}" type="parTrans">
      <dgm:prSet/>
      <dgm:spPr/>
    </dgm:pt>
    <dgm:pt modelId="{A5ED9187-B53F-426D-807C-25B75794907A}" cxnId="{32FEDA3F-AC54-4C71-A02F-64579DEFA33F}" type="sibTrans">
      <dgm:prSet/>
      <dgm:spPr/>
    </dgm:pt>
    <dgm:pt modelId="{AC85019C-4FF1-4030-A321-0D519C5D579D}" type="pres">
      <dgm:prSet presAssocID="{6B384E7A-0734-4E19-9E7D-3C55484792D5}" presName="hierChild1" presStyleCnt="0">
        <dgm:presLayoutVars>
          <dgm:chPref val="1"/>
          <dgm:dir/>
          <dgm:animOne val="branch"/>
          <dgm:animLvl val="lvl"/>
          <dgm:resizeHandles/>
        </dgm:presLayoutVars>
      </dgm:prSet>
      <dgm:spPr/>
    </dgm:pt>
    <dgm:pt modelId="{CDE9FE26-2922-45F8-BBEC-40F58EA1ABEB}" type="pres">
      <dgm:prSet presAssocID="{95EB943D-7687-4C6B-B47A-5C2DE972EFF4}" presName="hierRoot1" presStyleCnt="0"/>
      <dgm:spPr/>
    </dgm:pt>
    <dgm:pt modelId="{5707A9BD-F1CC-45B0-A803-C4705A1C2F26}" type="pres">
      <dgm:prSet presAssocID="{95EB943D-7687-4C6B-B47A-5C2DE972EFF4}" presName="composite" presStyleCnt="0"/>
      <dgm:spPr/>
    </dgm:pt>
    <dgm:pt modelId="{67E26686-D8DB-401E-B2DF-FC2F2A79D787}" type="pres">
      <dgm:prSet presAssocID="{95EB943D-7687-4C6B-B47A-5C2DE972EFF4}" presName="background" presStyleLbl="node0" presStyleIdx="0" presStyleCnt="5"/>
      <dgm:spPr/>
    </dgm:pt>
    <dgm:pt modelId="{21D3F0CE-994B-4475-BF51-2E385ACBA3AC}" type="pres">
      <dgm:prSet presAssocID="{95EB943D-7687-4C6B-B47A-5C2DE972EFF4}" presName="text" presStyleLbl="fgAcc0" presStyleIdx="0" presStyleCnt="5">
        <dgm:presLayoutVars>
          <dgm:chPref val="3"/>
        </dgm:presLayoutVars>
      </dgm:prSet>
      <dgm:spPr/>
    </dgm:pt>
    <dgm:pt modelId="{B5C599F2-D8CF-4235-BE9D-C8DC318C7B10}" type="pres">
      <dgm:prSet presAssocID="{95EB943D-7687-4C6B-B47A-5C2DE972EFF4}" presName="hierChild2" presStyleCnt="0"/>
      <dgm:spPr/>
    </dgm:pt>
    <dgm:pt modelId="{67C321A9-D429-4C56-A9DF-1F00AF8F2D32}" type="pres">
      <dgm:prSet presAssocID="{CE2C1C5E-E360-412B-A85F-4D694D2CC260}" presName="hierRoot1" presStyleCnt="0"/>
      <dgm:spPr/>
    </dgm:pt>
    <dgm:pt modelId="{6B4538CD-F89E-4712-872B-22C9D040EE0C}" type="pres">
      <dgm:prSet presAssocID="{CE2C1C5E-E360-412B-A85F-4D694D2CC260}" presName="composite" presStyleCnt="0"/>
      <dgm:spPr/>
    </dgm:pt>
    <dgm:pt modelId="{705F22EA-303B-4687-B99F-A7676234E629}" type="pres">
      <dgm:prSet presAssocID="{CE2C1C5E-E360-412B-A85F-4D694D2CC260}" presName="background" presStyleLbl="node0" presStyleIdx="1" presStyleCnt="5"/>
      <dgm:spPr/>
    </dgm:pt>
    <dgm:pt modelId="{8EE1A8A2-75D6-4AAA-9DCC-7175BBF5FE98}" type="pres">
      <dgm:prSet presAssocID="{CE2C1C5E-E360-412B-A85F-4D694D2CC260}" presName="text" presStyleLbl="fgAcc0" presStyleIdx="1" presStyleCnt="5">
        <dgm:presLayoutVars>
          <dgm:chPref val="3"/>
        </dgm:presLayoutVars>
      </dgm:prSet>
      <dgm:spPr/>
    </dgm:pt>
    <dgm:pt modelId="{0B1F64BD-A391-44A2-BAF2-16A32B84905C}" type="pres">
      <dgm:prSet presAssocID="{CE2C1C5E-E360-412B-A85F-4D694D2CC260}" presName="hierChild2" presStyleCnt="0"/>
      <dgm:spPr/>
    </dgm:pt>
    <dgm:pt modelId="{5CC5A9A5-74E1-4CD0-8931-7A77E896335E}" type="pres">
      <dgm:prSet presAssocID="{037AF1BE-940A-4732-B35B-C20CF4BEB45B}" presName="hierRoot1" presStyleCnt="0"/>
      <dgm:spPr/>
    </dgm:pt>
    <dgm:pt modelId="{83076EEB-2FC2-40C2-9541-E6896EB836B2}" type="pres">
      <dgm:prSet presAssocID="{037AF1BE-940A-4732-B35B-C20CF4BEB45B}" presName="composite" presStyleCnt="0"/>
      <dgm:spPr/>
    </dgm:pt>
    <dgm:pt modelId="{8E181C43-303C-4E0C-95EE-AA8D3D6258C2}" type="pres">
      <dgm:prSet presAssocID="{037AF1BE-940A-4732-B35B-C20CF4BEB45B}" presName="background" presStyleLbl="node0" presStyleIdx="2" presStyleCnt="5"/>
      <dgm:spPr/>
    </dgm:pt>
    <dgm:pt modelId="{EBBD5257-F84D-497A-9934-0CDB8452E4C8}" type="pres">
      <dgm:prSet presAssocID="{037AF1BE-940A-4732-B35B-C20CF4BEB45B}" presName="text" presStyleLbl="fgAcc0" presStyleIdx="2" presStyleCnt="5">
        <dgm:presLayoutVars>
          <dgm:chPref val="3"/>
        </dgm:presLayoutVars>
      </dgm:prSet>
      <dgm:spPr/>
    </dgm:pt>
    <dgm:pt modelId="{12D222FB-C51A-475A-BF6C-45B9E555D427}" type="pres">
      <dgm:prSet presAssocID="{037AF1BE-940A-4732-B35B-C20CF4BEB45B}" presName="hierChild2" presStyleCnt="0"/>
      <dgm:spPr/>
    </dgm:pt>
    <dgm:pt modelId="{EF9FD35B-E246-4558-810C-A44BDBC04A56}" type="pres">
      <dgm:prSet presAssocID="{7271039E-DF0B-4DA7-9494-E48FE565B096}" presName="hierRoot1" presStyleCnt="0"/>
      <dgm:spPr/>
    </dgm:pt>
    <dgm:pt modelId="{40064A36-561E-4430-9170-358E905B181E}" type="pres">
      <dgm:prSet presAssocID="{7271039E-DF0B-4DA7-9494-E48FE565B096}" presName="composite" presStyleCnt="0"/>
      <dgm:spPr/>
    </dgm:pt>
    <dgm:pt modelId="{A25C9982-CE02-43E6-A7CB-1AD725E20234}" type="pres">
      <dgm:prSet presAssocID="{7271039E-DF0B-4DA7-9494-E48FE565B096}" presName="background" presStyleLbl="node0" presStyleIdx="3" presStyleCnt="5"/>
      <dgm:spPr/>
    </dgm:pt>
    <dgm:pt modelId="{524E1F92-FC3A-42A7-9944-AEE42E7446AD}" type="pres">
      <dgm:prSet presAssocID="{7271039E-DF0B-4DA7-9494-E48FE565B096}" presName="text" presStyleLbl="fgAcc0" presStyleIdx="3" presStyleCnt="5">
        <dgm:presLayoutVars>
          <dgm:chPref val="3"/>
        </dgm:presLayoutVars>
      </dgm:prSet>
      <dgm:spPr/>
    </dgm:pt>
    <dgm:pt modelId="{0333430F-4948-4A94-B89D-0189FDEEAA23}" type="pres">
      <dgm:prSet presAssocID="{7271039E-DF0B-4DA7-9494-E48FE565B096}" presName="hierChild2" presStyleCnt="0"/>
      <dgm:spPr/>
    </dgm:pt>
    <dgm:pt modelId="{CFD3FA65-8259-4074-9360-5D42BAE8717F}" type="pres">
      <dgm:prSet presAssocID="{B524AACD-5690-4C80-988A-8551B6410148}" presName="hierRoot1" presStyleCnt="0"/>
      <dgm:spPr/>
    </dgm:pt>
    <dgm:pt modelId="{85EFB8D6-6447-48AA-AA27-AF8E4384FB66}" type="pres">
      <dgm:prSet presAssocID="{B524AACD-5690-4C80-988A-8551B6410148}" presName="composite" presStyleCnt="0"/>
      <dgm:spPr/>
    </dgm:pt>
    <dgm:pt modelId="{9A178247-C319-4AA3-B216-223FD2690D8C}" type="pres">
      <dgm:prSet presAssocID="{B524AACD-5690-4C80-988A-8551B6410148}" presName="background" presStyleLbl="node0" presStyleIdx="4" presStyleCnt="5"/>
      <dgm:spPr/>
    </dgm:pt>
    <dgm:pt modelId="{8F3A6EE8-FB44-4B7C-A9B8-6FDA471193F0}" type="pres">
      <dgm:prSet presAssocID="{B524AACD-5690-4C80-988A-8551B6410148}" presName="text" presStyleLbl="fgAcc0" presStyleIdx="4" presStyleCnt="5">
        <dgm:presLayoutVars>
          <dgm:chPref val="3"/>
        </dgm:presLayoutVars>
      </dgm:prSet>
      <dgm:spPr/>
    </dgm:pt>
    <dgm:pt modelId="{7E52E683-5674-4126-A8E3-BFF578693925}" type="pres">
      <dgm:prSet presAssocID="{B524AACD-5690-4C80-988A-8551B6410148}" presName="hierChild2" presStyleCnt="0"/>
      <dgm:spPr/>
    </dgm:pt>
  </dgm:ptLst>
  <dgm:cxnLst>
    <dgm:cxn modelId="{5FDC2819-74E0-49C3-8810-BCB51416008B}" srcId="{6B384E7A-0734-4E19-9E7D-3C55484792D5}" destId="{95EB943D-7687-4C6B-B47A-5C2DE972EFF4}" srcOrd="0" destOrd="0" parTransId="{A6E4553E-0D78-49AE-B549-518A7A1D4EA1}" sibTransId="{CC3C61DC-4787-4D5C-A429-AC347AABD8CB}"/>
    <dgm:cxn modelId="{713C1E22-5B00-4A2C-9DC1-224B8F25CB7C}" srcId="{6B384E7A-0734-4E19-9E7D-3C55484792D5}" destId="{CE2C1C5E-E360-412B-A85F-4D694D2CC260}" srcOrd="1" destOrd="0" parTransId="{45C2A6FD-0D1C-48C8-8DF6-DC0DBEF9F497}" sibTransId="{992E3978-C1DD-475D-935F-939179B715CA}"/>
    <dgm:cxn modelId="{69960A34-51AB-43EB-B2B4-B42C811401F7}" type="presOf" srcId="{B524AACD-5690-4C80-988A-8551B6410148}" destId="{8F3A6EE8-FB44-4B7C-A9B8-6FDA471193F0}" srcOrd="0" destOrd="0" presId="urn:microsoft.com/office/officeart/2005/8/layout/hierarchy1"/>
    <dgm:cxn modelId="{247CF33C-825F-4542-B72C-06A86B1EEA10}" type="presOf" srcId="{7271039E-DF0B-4DA7-9494-E48FE565B096}" destId="{524E1F92-FC3A-42A7-9944-AEE42E7446AD}" srcOrd="0" destOrd="0" presId="urn:microsoft.com/office/officeart/2005/8/layout/hierarchy1"/>
    <dgm:cxn modelId="{32FEDA3F-AC54-4C71-A02F-64579DEFA33F}" srcId="{6B384E7A-0734-4E19-9E7D-3C55484792D5}" destId="{B524AACD-5690-4C80-988A-8551B6410148}" srcOrd="4" destOrd="0" parTransId="{E414CBD3-AB59-4D6D-B7B5-4D328BF9AF40}" sibTransId="{A5ED9187-B53F-426D-807C-25B75794907A}"/>
    <dgm:cxn modelId="{BF2BC047-E9AF-45E0-8D55-84558929123F}" srcId="{6B384E7A-0734-4E19-9E7D-3C55484792D5}" destId="{037AF1BE-940A-4732-B35B-C20CF4BEB45B}" srcOrd="2" destOrd="0" parTransId="{906364B8-5718-45DD-B0EB-3F6AE76B20A5}" sibTransId="{A9D06830-462C-4F98-85E9-7D1ECFDB6495}"/>
    <dgm:cxn modelId="{7E74626A-CEAD-438F-A4FD-5143C4237B13}" srcId="{6B384E7A-0734-4E19-9E7D-3C55484792D5}" destId="{7271039E-DF0B-4DA7-9494-E48FE565B096}" srcOrd="3" destOrd="0" parTransId="{FDB184F2-07E8-41CA-B7FD-09ECECE73276}" sibTransId="{42788A07-7CDB-457B-AD4A-B1772EBC8265}"/>
    <dgm:cxn modelId="{FB3B366D-EFDA-4D1F-A597-A5D896B0C600}" type="presOf" srcId="{CE2C1C5E-E360-412B-A85F-4D694D2CC260}" destId="{8EE1A8A2-75D6-4AAA-9DCC-7175BBF5FE98}" srcOrd="0" destOrd="0" presId="urn:microsoft.com/office/officeart/2005/8/layout/hierarchy1"/>
    <dgm:cxn modelId="{C403DA88-C98B-4C23-8766-C41C743CB673}" type="presOf" srcId="{037AF1BE-940A-4732-B35B-C20CF4BEB45B}" destId="{EBBD5257-F84D-497A-9934-0CDB8452E4C8}" srcOrd="0" destOrd="0" presId="urn:microsoft.com/office/officeart/2005/8/layout/hierarchy1"/>
    <dgm:cxn modelId="{C8AFEA8F-D263-4D3A-BFC2-E85E8C2044BA}" type="presOf" srcId="{95EB943D-7687-4C6B-B47A-5C2DE972EFF4}" destId="{21D3F0CE-994B-4475-BF51-2E385ACBA3AC}" srcOrd="0" destOrd="0" presId="urn:microsoft.com/office/officeart/2005/8/layout/hierarchy1"/>
    <dgm:cxn modelId="{BC127FB1-A867-4644-88EF-75DD60A5ECB2}" type="presOf" srcId="{6B384E7A-0734-4E19-9E7D-3C55484792D5}" destId="{AC85019C-4FF1-4030-A321-0D519C5D579D}" srcOrd="0" destOrd="0" presId="urn:microsoft.com/office/officeart/2005/8/layout/hierarchy1"/>
    <dgm:cxn modelId="{F04B12D2-1A22-472E-AF63-F595D25D3215}" type="presParOf" srcId="{AC85019C-4FF1-4030-A321-0D519C5D579D}" destId="{CDE9FE26-2922-45F8-BBEC-40F58EA1ABEB}" srcOrd="0" destOrd="0" presId="urn:microsoft.com/office/officeart/2005/8/layout/hierarchy1"/>
    <dgm:cxn modelId="{794A00B4-A619-4850-B0F5-6457CDE6B33D}" type="presParOf" srcId="{CDE9FE26-2922-45F8-BBEC-40F58EA1ABEB}" destId="{5707A9BD-F1CC-45B0-A803-C4705A1C2F26}" srcOrd="0" destOrd="0" presId="urn:microsoft.com/office/officeart/2005/8/layout/hierarchy1"/>
    <dgm:cxn modelId="{33335C85-BC8B-49CD-B92E-AFAE09FA83B0}" type="presParOf" srcId="{5707A9BD-F1CC-45B0-A803-C4705A1C2F26}" destId="{67E26686-D8DB-401E-B2DF-FC2F2A79D787}" srcOrd="0" destOrd="0" presId="urn:microsoft.com/office/officeart/2005/8/layout/hierarchy1"/>
    <dgm:cxn modelId="{7E7050DD-4652-4243-B4FA-175C257F80F2}" type="presParOf" srcId="{5707A9BD-F1CC-45B0-A803-C4705A1C2F26}" destId="{21D3F0CE-994B-4475-BF51-2E385ACBA3AC}" srcOrd="1" destOrd="0" presId="urn:microsoft.com/office/officeart/2005/8/layout/hierarchy1"/>
    <dgm:cxn modelId="{7A4DEBF5-4FA5-481F-AC0E-9CC90703D0CA}" type="presParOf" srcId="{CDE9FE26-2922-45F8-BBEC-40F58EA1ABEB}" destId="{B5C599F2-D8CF-4235-BE9D-C8DC318C7B10}" srcOrd="1" destOrd="0" presId="urn:microsoft.com/office/officeart/2005/8/layout/hierarchy1"/>
    <dgm:cxn modelId="{AE9A0C9F-E72B-4EF0-A725-F21E7F0A0F4D}" type="presParOf" srcId="{AC85019C-4FF1-4030-A321-0D519C5D579D}" destId="{67C321A9-D429-4C56-A9DF-1F00AF8F2D32}" srcOrd="1" destOrd="0" presId="urn:microsoft.com/office/officeart/2005/8/layout/hierarchy1"/>
    <dgm:cxn modelId="{AFC2BEFB-59DF-481A-8060-7779E9C096CB}" type="presParOf" srcId="{67C321A9-D429-4C56-A9DF-1F00AF8F2D32}" destId="{6B4538CD-F89E-4712-872B-22C9D040EE0C}" srcOrd="0" destOrd="0" presId="urn:microsoft.com/office/officeart/2005/8/layout/hierarchy1"/>
    <dgm:cxn modelId="{581FC78B-48C3-4DE1-B5E4-8010400E4A2A}" type="presParOf" srcId="{6B4538CD-F89E-4712-872B-22C9D040EE0C}" destId="{705F22EA-303B-4687-B99F-A7676234E629}" srcOrd="0" destOrd="0" presId="urn:microsoft.com/office/officeart/2005/8/layout/hierarchy1"/>
    <dgm:cxn modelId="{DDF61A2F-2375-41EE-BD5E-B1A7A213D6F6}" type="presParOf" srcId="{6B4538CD-F89E-4712-872B-22C9D040EE0C}" destId="{8EE1A8A2-75D6-4AAA-9DCC-7175BBF5FE98}" srcOrd="1" destOrd="0" presId="urn:microsoft.com/office/officeart/2005/8/layout/hierarchy1"/>
    <dgm:cxn modelId="{F5B69698-066A-4D16-ADAF-73B328956948}" type="presParOf" srcId="{67C321A9-D429-4C56-A9DF-1F00AF8F2D32}" destId="{0B1F64BD-A391-44A2-BAF2-16A32B84905C}" srcOrd="1" destOrd="0" presId="urn:microsoft.com/office/officeart/2005/8/layout/hierarchy1"/>
    <dgm:cxn modelId="{8CD3D838-3D88-4380-91D4-C849CB53B6CD}" type="presParOf" srcId="{AC85019C-4FF1-4030-A321-0D519C5D579D}" destId="{5CC5A9A5-74E1-4CD0-8931-7A77E896335E}" srcOrd="2" destOrd="0" presId="urn:microsoft.com/office/officeart/2005/8/layout/hierarchy1"/>
    <dgm:cxn modelId="{DFE08A14-95CA-4F9C-9B09-7F7FA589B73D}" type="presParOf" srcId="{5CC5A9A5-74E1-4CD0-8931-7A77E896335E}" destId="{83076EEB-2FC2-40C2-9541-E6896EB836B2}" srcOrd="0" destOrd="0" presId="urn:microsoft.com/office/officeart/2005/8/layout/hierarchy1"/>
    <dgm:cxn modelId="{3814A795-45F9-443E-ABC4-76A77E6CD3D4}" type="presParOf" srcId="{83076EEB-2FC2-40C2-9541-E6896EB836B2}" destId="{8E181C43-303C-4E0C-95EE-AA8D3D6258C2}" srcOrd="0" destOrd="0" presId="urn:microsoft.com/office/officeart/2005/8/layout/hierarchy1"/>
    <dgm:cxn modelId="{160F46CB-6666-479F-A4A6-149C046AD4D4}" type="presParOf" srcId="{83076EEB-2FC2-40C2-9541-E6896EB836B2}" destId="{EBBD5257-F84D-497A-9934-0CDB8452E4C8}" srcOrd="1" destOrd="0" presId="urn:microsoft.com/office/officeart/2005/8/layout/hierarchy1"/>
    <dgm:cxn modelId="{974F0DD6-1AF1-4416-A88A-7AACD9812BA7}" type="presParOf" srcId="{5CC5A9A5-74E1-4CD0-8931-7A77E896335E}" destId="{12D222FB-C51A-475A-BF6C-45B9E555D427}" srcOrd="1" destOrd="0" presId="urn:microsoft.com/office/officeart/2005/8/layout/hierarchy1"/>
    <dgm:cxn modelId="{2F300405-D369-4348-ACE6-BAE415DBD6C8}" type="presParOf" srcId="{AC85019C-4FF1-4030-A321-0D519C5D579D}" destId="{EF9FD35B-E246-4558-810C-A44BDBC04A56}" srcOrd="3" destOrd="0" presId="urn:microsoft.com/office/officeart/2005/8/layout/hierarchy1"/>
    <dgm:cxn modelId="{8E41C15C-478E-4CFC-8A76-86E772328043}" type="presParOf" srcId="{EF9FD35B-E246-4558-810C-A44BDBC04A56}" destId="{40064A36-561E-4430-9170-358E905B181E}" srcOrd="0" destOrd="0" presId="urn:microsoft.com/office/officeart/2005/8/layout/hierarchy1"/>
    <dgm:cxn modelId="{D2DD7F6A-ABB5-4AEF-8B0A-D37F537E0246}" type="presParOf" srcId="{40064A36-561E-4430-9170-358E905B181E}" destId="{A25C9982-CE02-43E6-A7CB-1AD725E20234}" srcOrd="0" destOrd="0" presId="urn:microsoft.com/office/officeart/2005/8/layout/hierarchy1"/>
    <dgm:cxn modelId="{E9949160-99FE-438A-B769-5B4CF95AE6E5}" type="presParOf" srcId="{40064A36-561E-4430-9170-358E905B181E}" destId="{524E1F92-FC3A-42A7-9944-AEE42E7446AD}" srcOrd="1" destOrd="0" presId="urn:microsoft.com/office/officeart/2005/8/layout/hierarchy1"/>
    <dgm:cxn modelId="{8EE32DDE-BCDC-472A-B15F-D539B10560B5}" type="presParOf" srcId="{EF9FD35B-E246-4558-810C-A44BDBC04A56}" destId="{0333430F-4948-4A94-B89D-0189FDEEAA23}" srcOrd="1" destOrd="0" presId="urn:microsoft.com/office/officeart/2005/8/layout/hierarchy1"/>
    <dgm:cxn modelId="{88D19EF5-C264-4084-BA9A-3B0705F4B318}" type="presParOf" srcId="{AC85019C-4FF1-4030-A321-0D519C5D579D}" destId="{CFD3FA65-8259-4074-9360-5D42BAE8717F}" srcOrd="4" destOrd="0" presId="urn:microsoft.com/office/officeart/2005/8/layout/hierarchy1"/>
    <dgm:cxn modelId="{C2A75F50-A53C-4134-9314-89D77ADCB9FB}" type="presParOf" srcId="{CFD3FA65-8259-4074-9360-5D42BAE8717F}" destId="{85EFB8D6-6447-48AA-AA27-AF8E4384FB66}" srcOrd="0" destOrd="0" presId="urn:microsoft.com/office/officeart/2005/8/layout/hierarchy1"/>
    <dgm:cxn modelId="{C52E51D1-B3E7-4D6F-B2D8-11EADCC78275}" type="presParOf" srcId="{85EFB8D6-6447-48AA-AA27-AF8E4384FB66}" destId="{9A178247-C319-4AA3-B216-223FD2690D8C}" srcOrd="0" destOrd="0" presId="urn:microsoft.com/office/officeart/2005/8/layout/hierarchy1"/>
    <dgm:cxn modelId="{677A550B-8317-423A-8010-195A2ACE2960}" type="presParOf" srcId="{85EFB8D6-6447-48AA-AA27-AF8E4384FB66}" destId="{8F3A6EE8-FB44-4B7C-A9B8-6FDA471193F0}" srcOrd="1" destOrd="0" presId="urn:microsoft.com/office/officeart/2005/8/layout/hierarchy1"/>
    <dgm:cxn modelId="{4970365A-0507-453B-80C5-E258E1F68BC9}" type="presParOf" srcId="{CFD3FA65-8259-4074-9360-5D42BAE8717F}" destId="{7E52E683-5674-4126-A8E3-BFF578693925}"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8440" cy="3209902"/>
        <a:chOff x="0" y="0"/>
        <a:chExt cx="10378440" cy="3209902"/>
      </a:xfrm>
    </dsp:grpSpPr>
    <dsp:sp modelId="{67E26686-D8DB-401E-B2DF-FC2F2A79D787}">
      <dsp:nvSpPr>
        <dsp:cNvPr id="3" name="圆角矩形 2"/>
        <dsp:cNvSpPr/>
      </dsp:nvSpPr>
      <dsp:spPr bwMode="white">
        <a:xfrm>
          <a:off x="0" y="964467"/>
          <a:ext cx="1729740" cy="109838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964467"/>
        <a:ext cx="1729740" cy="1098385"/>
      </dsp:txXfrm>
    </dsp:sp>
    <dsp:sp modelId="{21D3F0CE-994B-4475-BF51-2E385ACBA3AC}">
      <dsp:nvSpPr>
        <dsp:cNvPr id="4" name="圆角矩形 3"/>
        <dsp:cNvSpPr/>
      </dsp:nvSpPr>
      <dsp:spPr bwMode="white">
        <a:xfrm>
          <a:off x="192193" y="1147050"/>
          <a:ext cx="1729740" cy="1098385"/>
        </a:xfrm>
        <a:prstGeom prst="roundRect">
          <a:avLst>
            <a:gd name="adj" fmla="val 10000"/>
          </a:avLst>
        </a:prstGeom>
      </dsp:spPr>
      <dsp:style>
        <a:lnRef idx="2">
          <a:schemeClr val="accent1">
            <a:hueOff val="0"/>
            <a:satOff val="0"/>
            <a:lumOff val="0"/>
            <a:alpha val="100000"/>
          </a:schemeClr>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a:solidFill>
                <a:schemeClr val="dk1"/>
              </a:solidFill>
            </a:rPr>
            <a:t>1: </a:t>
          </a:r>
          <a:r>
            <a:rPr lang="zh-CN">
              <a:solidFill>
                <a:schemeClr val="dk1"/>
              </a:solidFill>
            </a:rPr>
            <a:t>为什么要学</a:t>
          </a:r>
          <a:r>
            <a:rPr lang="en-US" b="1" err="1">
              <a:solidFill>
                <a:schemeClr val="dk1"/>
              </a:solidFill>
              <a:latin typeface="Calibri Light"/>
            </a:rPr>
            <a:t>esbuild</a:t>
          </a:r>
          <a:endParaRPr lang="en-US" b="1">
            <a:solidFill>
              <a:schemeClr val="dk1"/>
            </a:solidFill>
          </a:endParaRPr>
        </a:p>
      </dsp:txBody>
      <dsp:txXfrm>
        <a:off x="192193" y="1147050"/>
        <a:ext cx="1729740" cy="1098385"/>
      </dsp:txXfrm>
    </dsp:sp>
    <dsp:sp modelId="{705F22EA-303B-4687-B99F-A7676234E629}">
      <dsp:nvSpPr>
        <dsp:cNvPr id="5" name="圆角矩形 4"/>
        <dsp:cNvSpPr/>
      </dsp:nvSpPr>
      <dsp:spPr bwMode="white">
        <a:xfrm>
          <a:off x="2114127" y="964467"/>
          <a:ext cx="1729740" cy="109838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114127" y="964467"/>
        <a:ext cx="1729740" cy="1098385"/>
      </dsp:txXfrm>
    </dsp:sp>
    <dsp:sp modelId="{8EE1A8A2-75D6-4AAA-9DCC-7175BBF5FE98}">
      <dsp:nvSpPr>
        <dsp:cNvPr id="6" name="圆角矩形 5"/>
        <dsp:cNvSpPr/>
      </dsp:nvSpPr>
      <dsp:spPr bwMode="white">
        <a:xfrm>
          <a:off x="2306320" y="1147050"/>
          <a:ext cx="1729740" cy="1098385"/>
        </a:xfrm>
        <a:prstGeom prst="roundRect">
          <a:avLst>
            <a:gd name="adj" fmla="val 10000"/>
          </a:avLst>
        </a:prstGeom>
      </dsp:spPr>
      <dsp:style>
        <a:lnRef idx="2">
          <a:schemeClr val="accent1">
            <a:hueOff val="0"/>
            <a:satOff val="0"/>
            <a:lumOff val="0"/>
            <a:alpha val="100000"/>
          </a:schemeClr>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solidFill>
                <a:schemeClr val="dk1"/>
              </a:solidFill>
            </a:rPr>
            <a:t>2:esbuild</a:t>
          </a:r>
          <a:r>
            <a:rPr lang="zh-CN">
              <a:solidFill>
                <a:schemeClr val="dk1"/>
              </a:solidFill>
            </a:rPr>
            <a:t>的架构优势</a:t>
          </a:r>
          <a:r>
            <a:rPr lang="en-US">
              <a:solidFill>
                <a:schemeClr val="dk1"/>
              </a:solidFill>
            </a:rPr>
            <a:t>(</a:t>
          </a:r>
          <a:r>
            <a:rPr lang="zh-CN">
              <a:solidFill>
                <a:schemeClr val="dk1"/>
              </a:solidFill>
            </a:rPr>
            <a:t>原理</a:t>
          </a:r>
          <a:r>
            <a:rPr lang="en-US">
              <a:solidFill>
                <a:schemeClr val="dk1"/>
              </a:solidFill>
            </a:rPr>
            <a:t>)</a:t>
          </a:r>
          <a:endParaRPr>
            <a:solidFill>
              <a:schemeClr val="dk1"/>
            </a:solidFill>
          </a:endParaRPr>
        </a:p>
      </dsp:txBody>
      <dsp:txXfrm>
        <a:off x="2306320" y="1147050"/>
        <a:ext cx="1729740" cy="1098385"/>
      </dsp:txXfrm>
    </dsp:sp>
    <dsp:sp modelId="{8E181C43-303C-4E0C-95EE-AA8D3D6258C2}">
      <dsp:nvSpPr>
        <dsp:cNvPr id="7" name="圆角矩形 6"/>
        <dsp:cNvSpPr/>
      </dsp:nvSpPr>
      <dsp:spPr bwMode="white">
        <a:xfrm>
          <a:off x="4228253" y="964467"/>
          <a:ext cx="1729740" cy="109838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228253" y="964467"/>
        <a:ext cx="1729740" cy="1098385"/>
      </dsp:txXfrm>
    </dsp:sp>
    <dsp:sp modelId="{EBBD5257-F84D-497A-9934-0CDB8452E4C8}">
      <dsp:nvSpPr>
        <dsp:cNvPr id="8" name="圆角矩形 7"/>
        <dsp:cNvSpPr/>
      </dsp:nvSpPr>
      <dsp:spPr bwMode="white">
        <a:xfrm>
          <a:off x="4420447" y="1147050"/>
          <a:ext cx="1729740" cy="1098385"/>
        </a:xfrm>
        <a:prstGeom prst="roundRect">
          <a:avLst>
            <a:gd name="adj" fmla="val 10000"/>
          </a:avLst>
        </a:prstGeom>
      </dsp:spPr>
      <dsp:style>
        <a:lnRef idx="2">
          <a:schemeClr val="accent1">
            <a:hueOff val="0"/>
            <a:satOff val="0"/>
            <a:lumOff val="0"/>
            <a:alpha val="100000"/>
          </a:schemeClr>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solidFill>
                <a:schemeClr val="dk1"/>
              </a:solidFill>
            </a:rPr>
            <a:t>3: </a:t>
          </a:r>
          <a:r>
            <a:rPr lang="en-US" err="1">
              <a:solidFill>
                <a:schemeClr val="dk1"/>
              </a:solidFill>
            </a:rPr>
            <a:t>vite</a:t>
          </a:r>
          <a:r>
            <a:rPr lang="en-US">
              <a:solidFill>
                <a:schemeClr val="dk1"/>
              </a:solidFill>
            </a:rPr>
            <a:t> </a:t>
          </a:r>
          <a:r>
            <a:rPr lang="zh-CN">
              <a:solidFill>
                <a:schemeClr val="dk1"/>
              </a:solidFill>
            </a:rPr>
            <a:t>与</a:t>
          </a:r>
          <a:r>
            <a:rPr lang="en-US">
              <a:solidFill>
                <a:schemeClr val="dk1"/>
              </a:solidFill>
            </a:rPr>
            <a:t>webpack</a:t>
          </a:r>
          <a:endParaRPr>
            <a:solidFill>
              <a:schemeClr val="dk1"/>
            </a:solidFill>
          </a:endParaRPr>
        </a:p>
      </dsp:txBody>
      <dsp:txXfrm>
        <a:off x="4420447" y="1147050"/>
        <a:ext cx="1729740" cy="1098385"/>
      </dsp:txXfrm>
    </dsp:sp>
    <dsp:sp modelId="{A25C9982-CE02-43E6-A7CB-1AD725E20234}">
      <dsp:nvSpPr>
        <dsp:cNvPr id="9" name="圆角矩形 8"/>
        <dsp:cNvSpPr/>
      </dsp:nvSpPr>
      <dsp:spPr bwMode="white">
        <a:xfrm>
          <a:off x="6342380" y="964467"/>
          <a:ext cx="1729740" cy="109838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342380" y="964467"/>
        <a:ext cx="1729740" cy="1098385"/>
      </dsp:txXfrm>
    </dsp:sp>
    <dsp:sp modelId="{524E1F92-FC3A-42A7-9944-AEE42E7446AD}">
      <dsp:nvSpPr>
        <dsp:cNvPr id="10" name="圆角矩形 9"/>
        <dsp:cNvSpPr/>
      </dsp:nvSpPr>
      <dsp:spPr bwMode="white">
        <a:xfrm>
          <a:off x="6534573" y="1147050"/>
          <a:ext cx="1729740" cy="1098385"/>
        </a:xfrm>
        <a:prstGeom prst="roundRect">
          <a:avLst>
            <a:gd name="adj" fmla="val 10000"/>
          </a:avLst>
        </a:prstGeom>
      </dsp:spPr>
      <dsp:style>
        <a:lnRef idx="2">
          <a:schemeClr val="accent1">
            <a:hueOff val="0"/>
            <a:satOff val="0"/>
            <a:lumOff val="0"/>
            <a:alpha val="100000"/>
          </a:schemeClr>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solidFill>
                <a:schemeClr val="dk1"/>
              </a:solidFill>
            </a:rPr>
            <a:t>4: rollup </a:t>
          </a:r>
          <a:r>
            <a:rPr lang="zh-CN">
              <a:solidFill>
                <a:schemeClr val="dk1"/>
              </a:solidFill>
            </a:rPr>
            <a:t>与</a:t>
          </a:r>
          <a:r>
            <a:rPr lang="en-US">
              <a:solidFill>
                <a:schemeClr val="dk1"/>
              </a:solidFill>
            </a:rPr>
            <a:t>webpack</a:t>
          </a:r>
          <a:endParaRPr>
            <a:solidFill>
              <a:schemeClr val="dk1"/>
            </a:solidFill>
          </a:endParaRPr>
        </a:p>
      </dsp:txBody>
      <dsp:txXfrm>
        <a:off x="6534573" y="1147050"/>
        <a:ext cx="1729740" cy="1098385"/>
      </dsp:txXfrm>
    </dsp:sp>
    <dsp:sp modelId="{9A178247-C319-4AA3-B216-223FD2690D8C}">
      <dsp:nvSpPr>
        <dsp:cNvPr id="11" name="圆角矩形 10"/>
        <dsp:cNvSpPr/>
      </dsp:nvSpPr>
      <dsp:spPr bwMode="white">
        <a:xfrm>
          <a:off x="8456507" y="964467"/>
          <a:ext cx="1729740" cy="109838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8456507" y="964467"/>
        <a:ext cx="1729740" cy="1098385"/>
      </dsp:txXfrm>
    </dsp:sp>
    <dsp:sp modelId="{8F3A6EE8-FB44-4B7C-A9B8-6FDA471193F0}">
      <dsp:nvSpPr>
        <dsp:cNvPr id="12" name="圆角矩形 11"/>
        <dsp:cNvSpPr/>
      </dsp:nvSpPr>
      <dsp:spPr bwMode="white">
        <a:xfrm>
          <a:off x="8648700" y="1147050"/>
          <a:ext cx="1729740" cy="1098385"/>
        </a:xfrm>
        <a:prstGeom prst="roundRect">
          <a:avLst>
            <a:gd name="adj" fmla="val 10000"/>
          </a:avLst>
        </a:prstGeom>
      </dsp:spPr>
      <dsp:style>
        <a:lnRef idx="2">
          <a:schemeClr val="accent1">
            <a:hueOff val="0"/>
            <a:satOff val="0"/>
            <a:lumOff val="0"/>
            <a:alpha val="100000"/>
          </a:schemeClr>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altLang="zh-CN">
              <a:solidFill>
                <a:schemeClr val="dk1"/>
              </a:solidFill>
              <a:latin typeface="Calibri Light"/>
            </a:rPr>
            <a:t>5:</a:t>
          </a:r>
          <a:r>
            <a:rPr lang="en-US" altLang="zh-CN" b="1">
              <a:solidFill>
                <a:schemeClr val="dk1"/>
              </a:solidFill>
              <a:latin typeface="Calibri Light"/>
            </a:rPr>
            <a:t>附件</a:t>
          </a:r>
          <a:endParaRPr>
            <a:solidFill>
              <a:schemeClr val="dk1"/>
            </a:solidFill>
          </a:endParaRPr>
        </a:p>
      </dsp:txBody>
      <dsp:txXfrm>
        <a:off x="8648700" y="1147050"/>
        <a:ext cx="1729740" cy="10983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D17B11-CCD8-4EEC-AD7E-F410C14549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17B11-CCD8-4EEC-AD7E-F410C14549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CB688-378F-4534-BFFE-AF122467FD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hyperlink" Target="https://esbuild.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s://hacks.mozilla.org/2018/03/es-modules-a-cartoon-deep-dive/"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juejin.cn/?target=https%3A%2F%2Fwww.npmjs.com%2Fpackage%2Facorn" TargetMode="Externa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npmjs.com/package/vite-plugin-optimize-persist" TargetMode="External"/><Relationship Id="rId1" Type="http://schemas.openxmlformats.org/officeDocument/2006/relationships/hyperlink" Target="https://cn.vitejs.dev/config/dep-optimization-options.html#optimizedeps-exclude"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hyperlink" Target="https://esbuild.github.io/" TargetMode="Externa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github.com/rollup/rollup/blob/master/CHANGELOG.md#300" TargetMode="External"/><Relationship Id="rId6" Type="http://schemas.openxmlformats.org/officeDocument/2006/relationships/hyperlink" Target="https://rollupjs.org/repl/?version=1.6.0" TargetMode="External"/><Relationship Id="rId5" Type="http://schemas.openxmlformats.org/officeDocument/2006/relationships/hyperlink" Target="https://github.com/esbuild/community-plugins" TargetMode="External"/><Relationship Id="rId4" Type="http://schemas.openxmlformats.org/officeDocument/2006/relationships/hyperlink" Target="https://github.com/rich-harris/magic-string#readme&#8203;" TargetMode="External"/><Relationship Id="rId3" Type="http://schemas.openxmlformats.org/officeDocument/2006/relationships/hyperlink" Target="https://astexplorer.net/" TargetMode="External"/><Relationship Id="rId2" Type="http://schemas.openxmlformats.org/officeDocument/2006/relationships/hyperlink" Target="https://stackoverflow.com/questions/95635/what-does-a-just-in-time-jit-compiler-do" TargetMode="External"/><Relationship Id="rId1" Type="http://schemas.openxmlformats.org/officeDocument/2006/relationships/hyperlink" Target="https://www.npmjs.com/package/es-module-lexer"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github.com/esbuild/community-plugins"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hyperlink" Target="https://github.com/microsoft/TypeScript/issues/39247" TargetMode="External"/><Relationship Id="rId1" Type="http://schemas.openxmlformats.org/officeDocument/2006/relationships/hyperlink" Target="https://mrale.ph/blog/2015/01/11/whats-up-with-monomorphism.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altLang="zh-CN" sz="1800" kern="1200">
                <a:solidFill>
                  <a:srgbClr val="FFFFFF"/>
                </a:solidFill>
                <a:latin typeface="+mj-lt"/>
                <a:cs typeface="+mj-cs"/>
                <a:hlinkClick r:id="rId1"/>
              </a:rPr>
              <a:t>Esbuild</a:t>
            </a:r>
            <a:r>
              <a:rPr lang="en-US" altLang="zh-CN" sz="1800" kern="1200">
                <a:solidFill>
                  <a:srgbClr val="FFFFFF"/>
                </a:solidFill>
                <a:latin typeface="+mj-lt"/>
                <a:cs typeface="+mj-cs"/>
              </a:rPr>
              <a:t> </a:t>
            </a:r>
            <a:r>
              <a:rPr lang="zh-CN" altLang="en-US" sz="1800" kern="1200">
                <a:solidFill>
                  <a:srgbClr val="FFFFFF"/>
                </a:solidFill>
                <a:latin typeface="+mj-lt"/>
                <a:cs typeface="+mj-cs"/>
              </a:rPr>
              <a:t>是一个非常快的 </a:t>
            </a:r>
            <a:r>
              <a:rPr lang="en-US" altLang="zh-CN" sz="1800" kern="1200">
                <a:solidFill>
                  <a:srgbClr val="FFFFFF"/>
                </a:solidFill>
                <a:latin typeface="+mj-lt"/>
                <a:cs typeface="+mj-cs"/>
              </a:rPr>
              <a:t>JavaScript </a:t>
            </a:r>
            <a:r>
              <a:rPr lang="zh-CN" altLang="en-US" sz="1800" kern="1200">
                <a:solidFill>
                  <a:srgbClr val="FFFFFF"/>
                </a:solidFill>
                <a:latin typeface="+mj-lt"/>
                <a:cs typeface="+mj-cs"/>
              </a:rPr>
              <a:t>绑定</a:t>
            </a:r>
            <a:r>
              <a:rPr lang="zh-CN" altLang="en-US" sz="1800" kern="1200">
                <a:solidFill>
                  <a:srgbClr val="FFFFFF"/>
                </a:solidFill>
                <a:latin typeface="+mj-lt"/>
                <a:ea typeface="+mj-ea"/>
                <a:cs typeface="+mj-cs"/>
              </a:rPr>
              <a:t>器</a:t>
            </a:r>
            <a:r>
              <a:rPr lang="zh-CN" altLang="en-US" sz="1800" kern="1200">
                <a:solidFill>
                  <a:srgbClr val="FFFFFF"/>
                </a:solidFill>
                <a:latin typeface="+mj-lt"/>
                <a:cs typeface="+mj-cs"/>
              </a:rPr>
              <a:t>（</a:t>
            </a:r>
            <a:r>
              <a:rPr lang="en-US" altLang="zh-CN" sz="1800" kern="1200">
                <a:solidFill>
                  <a:srgbClr val="FFFFFF"/>
                </a:solidFill>
                <a:latin typeface="+mj-lt"/>
                <a:cs typeface="+mj-cs"/>
              </a:rPr>
              <a:t>An extremely fast JavaScript and CSS bundler and </a:t>
            </a:r>
            <a:r>
              <a:rPr lang="en-US" altLang="zh-CN" sz="1800" kern="1200" err="1">
                <a:solidFill>
                  <a:srgbClr val="FFFFFF"/>
                </a:solidFill>
                <a:latin typeface="+mj-lt"/>
                <a:cs typeface="+mj-cs"/>
              </a:rPr>
              <a:t>minifier</a:t>
            </a:r>
            <a:r>
              <a:rPr lang="zh-CN" altLang="en-US" sz="1800" kern="1200">
                <a:solidFill>
                  <a:srgbClr val="FFFFFF"/>
                </a:solidFill>
                <a:latin typeface="+mj-lt"/>
                <a:cs typeface="+mj-cs"/>
              </a:rPr>
              <a:t>）</a:t>
            </a:r>
            <a:endParaRPr lang="zh-CN" altLang="en-US" sz="1800" kern="1200">
              <a:solidFill>
                <a:srgbClr val="FFFFFF"/>
              </a:solidFill>
              <a:latin typeface="+mj-lt"/>
            </a:endParaRPr>
          </a:p>
          <a:p>
            <a:pPr algn="ctr"/>
            <a:endParaRPr lang="en-US" altLang="zh-CN" sz="1800" kern="1200">
              <a:solidFill>
                <a:srgbClr val="FFFFFF"/>
              </a:solidFill>
              <a:latin typeface="+mj-lt"/>
              <a:ea typeface="+mj-ea"/>
              <a:cs typeface="+mj-cs"/>
            </a:endParaRPr>
          </a:p>
        </p:txBody>
      </p:sp>
      <p:pic>
        <p:nvPicPr>
          <p:cNvPr id="4" name="图片 4" descr="图表, 条形图&#10;&#10;已自动生成说明"/>
          <p:cNvPicPr>
            <a:picLocks noChangeAspect="1"/>
          </p:cNvPicPr>
          <p:nvPr/>
        </p:nvPicPr>
        <p:blipFill>
          <a:blip r:embed="rId2"/>
          <a:stretch>
            <a:fillRect/>
          </a:stretch>
        </p:blipFill>
        <p:spPr>
          <a:xfrm>
            <a:off x="4038600" y="1969332"/>
            <a:ext cx="7188199" cy="1779079"/>
          </a:xfrm>
          <a:prstGeom prst="rect">
            <a:avLst/>
          </a:prstGeom>
          <a:noFill/>
        </p:spPr>
      </p:pic>
      <p:pic>
        <p:nvPicPr>
          <p:cNvPr id="5" name="图片 5" descr="图表, 日程表&#10;&#10;已自动生成说明"/>
          <p:cNvPicPr>
            <a:picLocks noGrp="1" noChangeAspect="1"/>
          </p:cNvPicPr>
          <p:nvPr>
            <p:ph idx="1"/>
          </p:nvPr>
        </p:nvPicPr>
        <p:blipFill>
          <a:blip r:embed="rId3"/>
          <a:stretch>
            <a:fillRect/>
          </a:stretch>
        </p:blipFill>
        <p:spPr>
          <a:xfrm>
            <a:off x="4041620" y="4011361"/>
            <a:ext cx="7275087" cy="2184187"/>
          </a:xfrm>
        </p:spPr>
      </p:pic>
      <p:sp>
        <p:nvSpPr>
          <p:cNvPr id="3" name="文本框 2"/>
          <p:cNvSpPr txBox="1"/>
          <p:nvPr/>
        </p:nvSpPr>
        <p:spPr>
          <a:xfrm>
            <a:off x="3144645" y="282498"/>
            <a:ext cx="887636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800" b="1" err="1"/>
              <a:t>Esbuild深入研习+与vite的关联</a:t>
            </a:r>
            <a:endParaRPr lang="zh-CN" altLang="en-US" sz="4800" err="1">
              <a:ea typeface="宋体"/>
              <a:cs typeface="Calibri" panose="020F0502020204030204"/>
            </a:endParaRPr>
          </a:p>
          <a:p>
            <a:endParaRPr lang="en-US" altLang="zh-CN" sz="3200">
              <a:solidFill>
                <a:srgbClr val="FFFFFF"/>
              </a:solidFill>
              <a:latin typeface="Calibri Light"/>
              <a:ea typeface="宋体"/>
              <a:cs typeface="Calibri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p:cNvGrpSpPr>
            <a:grpSpLocks noGrp="1" noRot="1" noChangeAspect="1" noMove="1" noResize="1" noUngrp="1"/>
          </p:cNvGrpSpPr>
          <p:nvPr/>
        </p:nvGrpSpPr>
        <p:grpSpPr>
          <a:xfrm>
            <a:off x="7293178" y="681628"/>
            <a:ext cx="1562267" cy="1172973"/>
            <a:chOff x="7493121" y="1000124"/>
            <a:chExt cx="1562267" cy="1172973"/>
          </a:xfrm>
        </p:grpSpPr>
        <p:sp>
          <p:nvSpPr>
            <p:cNvPr id="6" name="Freeform 5"/>
            <p:cNvSpPr/>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15" name="Freeform 5"/>
            <p:cNvSpPr/>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altLang="zh-CN" sz="7200">
                <a:solidFill>
                  <a:schemeClr val="bg1"/>
                </a:solidFill>
                <a:ea typeface="宋体"/>
                <a:cs typeface="Calibri Light"/>
              </a:rPr>
              <a:t>VITE</a:t>
            </a:r>
            <a:endParaRPr lang="en-US" altLang="zh-CN" sz="7200" kern="1200">
              <a:solidFill>
                <a:schemeClr val="bg1"/>
              </a:solidFill>
              <a:latin typeface="+mj-lt"/>
              <a:ea typeface="宋体"/>
              <a:cs typeface="Calibri Light"/>
            </a:endParaRPr>
          </a:p>
        </p:txBody>
      </p:sp>
      <p:sp>
        <p:nvSpPr>
          <p:cNvPr id="3" name="内容占位符 2"/>
          <p:cNvSpPr>
            <a:spLocks noGrp="1"/>
          </p:cNvSpPr>
          <p:nvPr>
            <p:ph type="body" sz="half" idx="2"/>
          </p:nvPr>
        </p:nvSpPr>
        <p:spPr>
          <a:xfrm>
            <a:off x="7792278" y="2251873"/>
            <a:ext cx="3681454" cy="2354256"/>
          </a:xfrm>
        </p:spPr>
        <p:txBody>
          <a:bodyPr vert="horz" lIns="91440" tIns="45720" rIns="91440" bIns="45720" rtlCol="0" anchor="ctr">
            <a:normAutofit/>
          </a:bodyPr>
          <a:lstStyle/>
          <a:p>
            <a:r>
              <a:rPr lang="zh-CN" sz="2400">
                <a:ea typeface="+mn-lt"/>
                <a:cs typeface="+mn-lt"/>
              </a:rPr>
              <a:t>Vite 是一个由原生ESM 驱动的 Web 开发构建工具。在开发环境下基于浏览器原生ES imports 开发，在生产环境下基于Rollup打包。</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ctr"/>
            <a:r>
              <a:rPr lang="en-US" err="1"/>
              <a:t>vite启动服务流程</a:t>
            </a:r>
            <a:endParaRPr lang="zh-CN" altLang="en-US" err="1">
              <a:cs typeface="Calibri Light"/>
            </a:endParaRPr>
          </a:p>
          <a:p>
            <a:pPr algn="r"/>
            <a:endParaRPr lang="en-US" altLang="zh-CN" sz="7200" kern="1200">
              <a:solidFill>
                <a:schemeClr val="bg1"/>
              </a:solidFill>
              <a:latin typeface="+mj-lt"/>
              <a:ea typeface="宋体"/>
              <a:cs typeface="Calibri Light"/>
            </a:endParaRPr>
          </a:p>
        </p:txBody>
      </p:sp>
      <p:pic>
        <p:nvPicPr>
          <p:cNvPr id="5" name="图片 5" descr="文本&#10;&#10;已自动生成说明"/>
          <p:cNvPicPr>
            <a:picLocks noGrp="1" noChangeAspect="1"/>
          </p:cNvPicPr>
          <p:nvPr>
            <p:ph idx="1"/>
          </p:nvPr>
        </p:nvPicPr>
        <p:blipFill>
          <a:blip r:embed="rId1"/>
          <a:stretch>
            <a:fillRect/>
          </a:stretch>
        </p:blipFill>
        <p:spPr>
          <a:xfrm>
            <a:off x="5007388" y="905650"/>
            <a:ext cx="7055883" cy="5838167"/>
          </a:xfrm>
        </p:spPr>
      </p:pic>
      <p:sp>
        <p:nvSpPr>
          <p:cNvPr id="6" name="文本框 5"/>
          <p:cNvSpPr txBox="1"/>
          <p:nvPr/>
        </p:nvSpPr>
        <p:spPr>
          <a:xfrm>
            <a:off x="412596" y="1248937"/>
            <a:ext cx="4257907" cy="463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ea typeface="宋体"/>
              </a:rPr>
              <a:t>1:先初始化</a:t>
            </a:r>
            <a:r>
              <a:rPr lang="en-US" altLang="zh-CN">
                <a:ea typeface="宋体"/>
              </a:rPr>
              <a:t> `http` </a:t>
            </a:r>
            <a:r>
              <a:rPr lang="zh-CN" altLang="en-US">
                <a:ea typeface="宋体"/>
              </a:rPr>
              <a:t>与</a:t>
            </a:r>
            <a:r>
              <a:rPr lang="en-US" altLang="zh-CN">
                <a:ea typeface="宋体"/>
              </a:rPr>
              <a:t> `</a:t>
            </a:r>
            <a:r>
              <a:rPr lang="en-US" altLang="zh-CN" err="1">
                <a:ea typeface="宋体"/>
              </a:rPr>
              <a:t>websocket</a:t>
            </a:r>
            <a:r>
              <a:rPr lang="en-US" altLang="zh-CN">
                <a:ea typeface="宋体"/>
              </a:rPr>
              <a:t>` </a:t>
            </a:r>
            <a:r>
              <a:rPr lang="zh-CN" altLang="en-US">
                <a:ea typeface="宋体"/>
              </a:rPr>
              <a:t>服务，</a:t>
            </a:r>
            <a:r>
              <a:rPr lang="en-US" altLang="zh-CN">
                <a:ea typeface="宋体"/>
              </a:rPr>
              <a:t>`http` </a:t>
            </a:r>
            <a:r>
              <a:rPr lang="zh-CN" altLang="en-US">
                <a:ea typeface="宋体"/>
              </a:rPr>
              <a:t>主要用于启动本地服务器，</a:t>
            </a:r>
            <a:r>
              <a:rPr lang="en-US" altLang="zh-CN">
                <a:ea typeface="宋体"/>
              </a:rPr>
              <a:t>`</a:t>
            </a:r>
            <a:r>
              <a:rPr lang="en-US" altLang="zh-CN" err="1">
                <a:ea typeface="宋体"/>
              </a:rPr>
              <a:t>websocket</a:t>
            </a:r>
            <a:r>
              <a:rPr lang="en-US" altLang="zh-CN">
                <a:ea typeface="宋体"/>
              </a:rPr>
              <a:t>` </a:t>
            </a:r>
            <a:r>
              <a:rPr lang="zh-CN" altLang="en-US">
                <a:ea typeface="宋体"/>
              </a:rPr>
              <a:t>主要用于开发阶段热更新。</a:t>
            </a:r>
            <a:endParaRPr lang="zh-CN" altLang="en-US">
              <a:ea typeface="宋体"/>
            </a:endParaRPr>
          </a:p>
          <a:p>
            <a:endParaRPr lang="zh-CN" altLang="en-US">
              <a:ea typeface="宋体"/>
              <a:cs typeface="Calibri" panose="020F0502020204030204"/>
            </a:endParaRPr>
          </a:p>
          <a:p>
            <a:r>
              <a:rPr lang="zh-CN" sz="1100">
                <a:solidFill>
                  <a:srgbClr val="C00000"/>
                </a:solidFill>
                <a:ea typeface="+mn-lt"/>
                <a:cs typeface="+mn-lt"/>
              </a:rPr>
              <a:t>```</a:t>
            </a:r>
            <a:endParaRPr lang="zh-CN" sz="1100">
              <a:solidFill>
                <a:srgbClr val="C00000"/>
              </a:solidFill>
              <a:ea typeface="宋体"/>
              <a:cs typeface="Calibri" panose="020F0502020204030204"/>
            </a:endParaRPr>
          </a:p>
          <a:p>
            <a:r>
              <a:rPr lang="zh-CN" sz="1100">
                <a:solidFill>
                  <a:srgbClr val="C00000"/>
                </a:solidFill>
                <a:ea typeface="+mn-lt"/>
                <a:cs typeface="+mn-lt"/>
              </a:rPr>
              <a:t>try {</a:t>
            </a:r>
            <a:endParaRPr lang="zh-CN" sz="1100">
              <a:solidFill>
                <a:srgbClr val="C00000"/>
              </a:solidFill>
              <a:ea typeface="宋体"/>
              <a:cs typeface="Calibri" panose="020F0502020204030204"/>
            </a:endParaRPr>
          </a:p>
          <a:p>
            <a:r>
              <a:rPr lang="zh-CN" sz="1100">
                <a:solidFill>
                  <a:srgbClr val="C00000"/>
                </a:solidFill>
                <a:ea typeface="+mn-lt"/>
                <a:cs typeface="+mn-lt"/>
              </a:rPr>
              <a:t>        const server = await createServer({</a:t>
            </a:r>
            <a:endParaRPr lang="zh-CN" sz="1100">
              <a:solidFill>
                <a:srgbClr val="C00000"/>
              </a:solidFill>
              <a:ea typeface="宋体"/>
              <a:cs typeface="Calibri" panose="020F0502020204030204"/>
            </a:endParaRPr>
          </a:p>
          <a:p>
            <a:r>
              <a:rPr lang="zh-CN" sz="1100">
                <a:solidFill>
                  <a:srgbClr val="C00000"/>
                </a:solidFill>
                <a:ea typeface="+mn-lt"/>
                <a:cs typeface="+mn-lt"/>
              </a:rPr>
              <a:t>            root,</a:t>
            </a:r>
            <a:endParaRPr lang="zh-CN" sz="1100">
              <a:solidFill>
                <a:srgbClr val="C00000"/>
              </a:solidFill>
              <a:ea typeface="宋体"/>
              <a:cs typeface="Calibri" panose="020F0502020204030204"/>
            </a:endParaRPr>
          </a:p>
          <a:p>
            <a:r>
              <a:rPr lang="zh-CN" sz="1100">
                <a:solidFill>
                  <a:srgbClr val="C00000"/>
                </a:solidFill>
                <a:ea typeface="+mn-lt"/>
                <a:cs typeface="+mn-lt"/>
              </a:rPr>
              <a:t>            base: options.base,</a:t>
            </a:r>
            <a:endParaRPr lang="zh-CN" sz="1100">
              <a:solidFill>
                <a:srgbClr val="C00000"/>
              </a:solidFill>
              <a:ea typeface="宋体"/>
              <a:cs typeface="Calibri" panose="020F0502020204030204"/>
            </a:endParaRPr>
          </a:p>
          <a:p>
            <a:r>
              <a:rPr lang="zh-CN" sz="1100">
                <a:solidFill>
                  <a:srgbClr val="C00000"/>
                </a:solidFill>
                <a:ea typeface="+mn-lt"/>
                <a:cs typeface="+mn-lt"/>
              </a:rPr>
              <a:t>            mode: options.mode,</a:t>
            </a:r>
            <a:endParaRPr lang="zh-CN" sz="1100">
              <a:solidFill>
                <a:srgbClr val="C00000"/>
              </a:solidFill>
              <a:ea typeface="宋体"/>
              <a:cs typeface="Calibri" panose="020F0502020204030204"/>
            </a:endParaRPr>
          </a:p>
          <a:p>
            <a:r>
              <a:rPr lang="zh-CN" sz="1100">
                <a:solidFill>
                  <a:srgbClr val="C00000"/>
                </a:solidFill>
                <a:ea typeface="+mn-lt"/>
                <a:cs typeface="+mn-lt"/>
              </a:rPr>
              <a:t>            configFile: options.config,</a:t>
            </a:r>
            <a:endParaRPr lang="zh-CN" sz="1100">
              <a:solidFill>
                <a:srgbClr val="C00000"/>
              </a:solidFill>
              <a:ea typeface="宋体"/>
              <a:cs typeface="Calibri" panose="020F0502020204030204"/>
            </a:endParaRPr>
          </a:p>
          <a:p>
            <a:r>
              <a:rPr lang="zh-CN" sz="1100">
                <a:solidFill>
                  <a:srgbClr val="C00000"/>
                </a:solidFill>
                <a:ea typeface="+mn-lt"/>
                <a:cs typeface="+mn-lt"/>
              </a:rPr>
              <a:t>            logLevel: options.logLevel,</a:t>
            </a:r>
            <a:endParaRPr lang="zh-CN" sz="1100">
              <a:solidFill>
                <a:srgbClr val="C00000"/>
              </a:solidFill>
              <a:ea typeface="宋体"/>
              <a:cs typeface="Calibri" panose="020F0502020204030204"/>
            </a:endParaRPr>
          </a:p>
          <a:p>
            <a:r>
              <a:rPr lang="zh-CN" sz="1100">
                <a:solidFill>
                  <a:srgbClr val="C00000"/>
                </a:solidFill>
                <a:ea typeface="+mn-lt"/>
                <a:cs typeface="+mn-lt"/>
              </a:rPr>
              <a:t>            clearScreen: options.clearScreen,</a:t>
            </a:r>
            <a:endParaRPr lang="zh-CN" sz="1100">
              <a:solidFill>
                <a:srgbClr val="C00000"/>
              </a:solidFill>
              <a:ea typeface="宋体"/>
              <a:cs typeface="Calibri" panose="020F0502020204030204"/>
            </a:endParaRPr>
          </a:p>
          <a:p>
            <a:r>
              <a:rPr lang="zh-CN" sz="1100">
                <a:solidFill>
                  <a:srgbClr val="C00000"/>
                </a:solidFill>
                <a:ea typeface="+mn-lt"/>
                <a:cs typeface="+mn-lt"/>
              </a:rPr>
              <a:t>            server: cleanOptions(options)</a:t>
            </a:r>
            <a:endParaRPr lang="zh-CN" sz="1100">
              <a:solidFill>
                <a:srgbClr val="C00000"/>
              </a:solidFill>
              <a:ea typeface="宋体"/>
              <a:cs typeface="Calibri" panose="020F0502020204030204"/>
            </a:endParaRPr>
          </a:p>
          <a:p>
            <a:r>
              <a:rPr lang="zh-CN" sz="1100">
                <a:solidFill>
                  <a:srgbClr val="C00000"/>
                </a:solidFill>
                <a:ea typeface="+mn-lt"/>
                <a:cs typeface="+mn-lt"/>
              </a:rPr>
              <a:t>        });</a:t>
            </a:r>
            <a:endParaRPr lang="zh-CN" sz="1100">
              <a:solidFill>
                <a:srgbClr val="C00000"/>
              </a:solidFill>
              <a:ea typeface="宋体"/>
              <a:cs typeface="Calibri" panose="020F0502020204030204"/>
            </a:endParaRPr>
          </a:p>
          <a:p>
            <a:r>
              <a:rPr lang="zh-CN" sz="1100">
                <a:solidFill>
                  <a:srgbClr val="C00000"/>
                </a:solidFill>
                <a:ea typeface="+mn-lt"/>
                <a:cs typeface="+mn-lt"/>
              </a:rPr>
              <a:t>        if (!server.httpServer) {</a:t>
            </a:r>
            <a:endParaRPr lang="zh-CN" sz="1100">
              <a:solidFill>
                <a:srgbClr val="C00000"/>
              </a:solidFill>
              <a:ea typeface="宋体"/>
              <a:cs typeface="Calibri" panose="020F0502020204030204"/>
            </a:endParaRPr>
          </a:p>
          <a:p>
            <a:r>
              <a:rPr lang="zh-CN" sz="1100">
                <a:solidFill>
                  <a:srgbClr val="C00000"/>
                </a:solidFill>
                <a:ea typeface="+mn-lt"/>
                <a:cs typeface="+mn-lt"/>
              </a:rPr>
              <a:t>            throw new Error('HTTP server not available');</a:t>
            </a:r>
            <a:endParaRPr lang="zh-CN" sz="1100">
              <a:solidFill>
                <a:srgbClr val="C00000"/>
              </a:solidFill>
              <a:ea typeface="宋体"/>
              <a:cs typeface="Calibri" panose="020F0502020204030204"/>
            </a:endParaRPr>
          </a:p>
          <a:p>
            <a:r>
              <a:rPr lang="zh-CN" sz="1100">
                <a:solidFill>
                  <a:srgbClr val="C00000"/>
                </a:solidFill>
                <a:ea typeface="+mn-lt"/>
                <a:cs typeface="+mn-lt"/>
              </a:rPr>
              <a:t>        }</a:t>
            </a:r>
            <a:endParaRPr lang="zh-CN" sz="1100">
              <a:solidFill>
                <a:srgbClr val="C00000"/>
              </a:solidFill>
              <a:ea typeface="宋体"/>
              <a:cs typeface="Calibri" panose="020F0502020204030204"/>
            </a:endParaRPr>
          </a:p>
          <a:p>
            <a:r>
              <a:rPr lang="zh-CN" sz="1100">
                <a:solidFill>
                  <a:srgbClr val="C00000"/>
                </a:solidFill>
                <a:ea typeface="+mn-lt"/>
                <a:cs typeface="+mn-lt"/>
              </a:rPr>
              <a:t>        await server.listen();</a:t>
            </a:r>
            <a:endParaRPr lang="zh-CN" sz="1100">
              <a:solidFill>
                <a:srgbClr val="C00000"/>
              </a:solidFill>
              <a:ea typeface="宋体"/>
              <a:cs typeface="Calibri" panose="020F0502020204030204"/>
            </a:endParaRPr>
          </a:p>
          <a:p>
            <a:r>
              <a:rPr lang="zh-CN" sz="1100">
                <a:solidFill>
                  <a:srgbClr val="C00000"/>
                </a:solidFill>
                <a:ea typeface="+mn-lt"/>
                <a:cs typeface="+mn-lt"/>
              </a:rPr>
              <a:t>    }</a:t>
            </a:r>
            <a:endParaRPr lang="zh-CN" sz="1100">
              <a:solidFill>
                <a:srgbClr val="C00000"/>
              </a:solidFill>
              <a:ea typeface="宋体"/>
              <a:cs typeface="Calibri" panose="020F0502020204030204"/>
            </a:endParaRPr>
          </a:p>
          <a:p>
            <a:r>
              <a:rPr lang="zh-CN" sz="1100">
                <a:solidFill>
                  <a:srgbClr val="C00000"/>
                </a:solidFill>
                <a:ea typeface="+mn-lt"/>
                <a:cs typeface="+mn-lt"/>
              </a:rPr>
              <a:t>```</a:t>
            </a:r>
            <a:endParaRPr lang="zh-CN" sz="1100">
              <a:solidFill>
                <a:srgbClr val="C00000"/>
              </a:solidFill>
              <a:ea typeface="宋体"/>
              <a:cs typeface="Calibri" panose="020F0502020204030204"/>
            </a:endParaRPr>
          </a:p>
          <a:p>
            <a:endParaRPr lang="zh-CN" altLang="en-US">
              <a:ea typeface="宋体"/>
              <a:cs typeface="Calibri" panose="020F0502020204030204"/>
            </a:endParaRPr>
          </a:p>
          <a:p>
            <a:endParaRPr lang="zh-CN" altLang="en-US">
              <a:ea typeface="宋体"/>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p:cNvSpPr>
            <a:spLocks noGrp="1"/>
          </p:cNvSpPr>
          <p:nvPr>
            <p:ph type="title"/>
          </p:nvPr>
        </p:nvSpPr>
        <p:spPr>
          <a:xfrm>
            <a:off x="767289" y="1296537"/>
            <a:ext cx="4758848" cy="1728546"/>
          </a:xfrm>
        </p:spPr>
        <p:txBody>
          <a:bodyPr vert="horz" lIns="91440" tIns="45720" rIns="91440" bIns="45720" rtlCol="0" anchor="b">
            <a:normAutofit/>
          </a:bodyPr>
          <a:lstStyle/>
          <a:p>
            <a:r>
              <a:rPr lang="en-US" sz="4800">
                <a:solidFill>
                  <a:schemeClr val="bg1"/>
                </a:solidFill>
              </a:rPr>
              <a:t>vite启动服务流程</a:t>
            </a:r>
            <a:endParaRPr lang="en-US" altLang="zh-CN" sz="4800">
              <a:solidFill>
                <a:schemeClr val="bg1"/>
              </a:solidFill>
            </a:endParaRPr>
          </a:p>
          <a:p>
            <a:endParaRPr lang="en-US" altLang="zh-CN" sz="4800">
              <a:solidFill>
                <a:schemeClr val="bg1"/>
              </a:solidFill>
            </a:endParaRPr>
          </a:p>
        </p:txBody>
      </p:sp>
      <p:grpSp>
        <p:nvGrpSpPr>
          <p:cNvPr id="17" name="Group 16"/>
          <p:cNvGrpSpPr>
            <a:grpSpLocks noGrp="1" noRot="1" noChangeAspect="1" noMove="1" noResize="1" noUngrp="1"/>
          </p:cNvGrpSpPr>
          <p:nvPr/>
        </p:nvGrpSpPr>
        <p:grpSpPr>
          <a:xfrm>
            <a:off x="640080" y="640080"/>
            <a:ext cx="1128382" cy="847206"/>
            <a:chOff x="5307830" y="325570"/>
            <a:chExt cx="1128382" cy="847206"/>
          </a:xfrm>
        </p:grpSpPr>
        <p:sp>
          <p:nvSpPr>
            <p:cNvPr id="18" name="Freeform 5"/>
            <p:cNvSpPr/>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9" name="Freeform 5"/>
            <p:cNvSpPr/>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7" name="图片 7" descr="图形用户界面, 文本, 应用程序&#10;&#10;已自动生成说明"/>
          <p:cNvPicPr>
            <a:picLocks noGrp="1" noChangeAspect="1"/>
          </p:cNvPicPr>
          <p:nvPr>
            <p:ph idx="1"/>
          </p:nvPr>
        </p:nvPicPr>
        <p:blipFill>
          <a:blip r:embed="rId1"/>
          <a:stretch>
            <a:fillRect/>
          </a:stretch>
        </p:blipFill>
        <p:spPr>
          <a:xfrm>
            <a:off x="7159507" y="510906"/>
            <a:ext cx="3234869" cy="2757229"/>
          </a:xfrm>
          <a:prstGeom prst="rect">
            <a:avLst/>
          </a:prstGeom>
        </p:spPr>
      </p:pic>
      <p:sp>
        <p:nvSpPr>
          <p:cNvPr id="6" name="文本框 5"/>
          <p:cNvSpPr txBox="1"/>
          <p:nvPr/>
        </p:nvSpPr>
        <p:spPr>
          <a:xfrm>
            <a:off x="767290" y="3428999"/>
            <a:ext cx="4075054" cy="2741213"/>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lvl="1" indent="-228600">
              <a:lnSpc>
                <a:spcPct val="90000"/>
              </a:lnSpc>
              <a:spcAft>
                <a:spcPts val="600"/>
              </a:spcAft>
              <a:buFont typeface="Arial" panose="020B0604020202020204" pitchFamily="34" charset="0"/>
              <a:buChar char="•"/>
            </a:pPr>
            <a:r>
              <a:rPr lang="en-US" altLang="zh-CN" sz="2000" b="1">
                <a:solidFill>
                  <a:schemeClr val="bg1"/>
                </a:solidFill>
                <a:ea typeface="宋体"/>
              </a:rPr>
              <a:t>2: </a:t>
            </a:r>
            <a:r>
              <a:rPr lang="en-US" altLang="zh-CN" sz="2000" b="1" err="1">
                <a:solidFill>
                  <a:schemeClr val="bg1"/>
                </a:solidFill>
                <a:ea typeface="宋体"/>
              </a:rPr>
              <a:t>vite</a:t>
            </a:r>
            <a:r>
              <a:rPr lang="zh-CN" altLang="en-US" sz="2000" b="1">
                <a:solidFill>
                  <a:schemeClr val="bg1"/>
                </a:solidFill>
                <a:ea typeface="宋体"/>
              </a:rPr>
              <a:t>使用</a:t>
            </a:r>
            <a:r>
              <a:rPr lang="en-US" altLang="zh-CN" sz="2000" b="1" err="1">
                <a:solidFill>
                  <a:schemeClr val="bg1"/>
                </a:solidFill>
                <a:ea typeface="宋体"/>
              </a:rPr>
              <a:t>esbuild</a:t>
            </a:r>
            <a:r>
              <a:rPr lang="zh-CN" altLang="en-US" sz="2000" b="1">
                <a:solidFill>
                  <a:schemeClr val="bg1"/>
                </a:solidFill>
                <a:ea typeface="宋体"/>
              </a:rPr>
              <a:t>预构建</a:t>
            </a:r>
            <a:endParaRPr lang="en-US" altLang="zh-CN" sz="2000" b="1">
              <a:solidFill>
                <a:schemeClr val="bg1"/>
              </a:solidFill>
              <a:ea typeface="宋体"/>
              <a:cs typeface="Calibri" panose="020F0502020204030204"/>
            </a:endParaRPr>
          </a:p>
          <a:p>
            <a:pPr lvl="1" indent="-228600">
              <a:lnSpc>
                <a:spcPct val="90000"/>
              </a:lnSpc>
              <a:spcAft>
                <a:spcPts val="600"/>
              </a:spcAft>
              <a:buFont typeface="Arial" panose="020B0604020202020204" pitchFamily="34" charset="0"/>
              <a:buChar char="•"/>
            </a:pPr>
            <a:endParaRPr lang="en-US" altLang="zh-CN" sz="1100">
              <a:solidFill>
                <a:schemeClr val="bg1"/>
              </a:solidFill>
            </a:endParaRPr>
          </a:p>
          <a:p>
            <a:pPr lvl="1" indent="-228600">
              <a:lnSpc>
                <a:spcPct val="90000"/>
              </a:lnSpc>
              <a:spcAft>
                <a:spcPts val="600"/>
              </a:spcAft>
              <a:buFont typeface="Arial" panose="020B0604020202020204" pitchFamily="34" charset="0"/>
              <a:buChar char="•"/>
            </a:pPr>
            <a:r>
              <a:rPr lang="en-US" altLang="zh-CN" sz="2000">
                <a:solidFill>
                  <a:schemeClr val="bg1"/>
                </a:solidFill>
                <a:ea typeface="宋体"/>
              </a:rPr>
              <a:t>3:</a:t>
            </a:r>
            <a:r>
              <a:rPr lang="zh-CN" altLang="en-US" sz="2000">
                <a:solidFill>
                  <a:schemeClr val="bg1"/>
                </a:solidFill>
                <a:ea typeface="宋体"/>
              </a:rPr>
              <a:t>流程串接</a:t>
            </a:r>
            <a:endParaRPr lang="en-US" altLang="zh-CN" sz="2000">
              <a:solidFill>
                <a:schemeClr val="bg1"/>
              </a:solidFill>
              <a:ea typeface="宋体"/>
              <a:cs typeface="Calibri" panose="020F0502020204030204"/>
            </a:endParaRPr>
          </a:p>
          <a:p>
            <a:pPr lvl="1" indent="-228600">
              <a:lnSpc>
                <a:spcPct val="90000"/>
              </a:lnSpc>
              <a:spcAft>
                <a:spcPts val="600"/>
              </a:spcAft>
              <a:buFont typeface="Arial" panose="020B0604020202020204" pitchFamily="34" charset="0"/>
              <a:buChar char="•"/>
            </a:pPr>
            <a:r>
              <a:rPr lang="en-US" altLang="zh-CN" sz="1100" err="1">
                <a:solidFill>
                  <a:schemeClr val="bg1"/>
                </a:solidFill>
                <a:ea typeface="宋体"/>
              </a:rPr>
              <a:t>vite</a:t>
            </a:r>
            <a:r>
              <a:rPr lang="zh-CN" altLang="en-US" sz="1100">
                <a:solidFill>
                  <a:schemeClr val="bg1"/>
                </a:solidFill>
                <a:ea typeface="宋体"/>
              </a:rPr>
              <a:t>命令会触发调用</a:t>
            </a:r>
            <a:r>
              <a:rPr lang="en-US" altLang="zh-CN" sz="1100" err="1">
                <a:solidFill>
                  <a:schemeClr val="bg1"/>
                </a:solidFill>
                <a:ea typeface="宋体"/>
              </a:rPr>
              <a:t>createServer</a:t>
            </a:r>
            <a:r>
              <a:rPr lang="zh-CN" altLang="en-US" sz="1100">
                <a:solidFill>
                  <a:schemeClr val="bg1"/>
                </a:solidFill>
                <a:ea typeface="宋体"/>
              </a:rPr>
              <a:t>函数，在</a:t>
            </a:r>
            <a:r>
              <a:rPr lang="en-US" altLang="zh-CN" sz="1100" err="1">
                <a:solidFill>
                  <a:schemeClr val="bg1"/>
                </a:solidFill>
                <a:ea typeface="宋体"/>
              </a:rPr>
              <a:t>createServer</a:t>
            </a:r>
            <a:r>
              <a:rPr lang="zh-CN" altLang="en-US" sz="1100">
                <a:solidFill>
                  <a:schemeClr val="bg1"/>
                </a:solidFill>
                <a:ea typeface="宋体"/>
              </a:rPr>
              <a:t>函数中会调用</a:t>
            </a:r>
            <a:r>
              <a:rPr lang="en-US" altLang="zh-CN" sz="1100" err="1">
                <a:solidFill>
                  <a:schemeClr val="bg1"/>
                </a:solidFill>
                <a:ea typeface="宋体"/>
              </a:rPr>
              <a:t>optimizeDeps</a:t>
            </a:r>
            <a:r>
              <a:rPr lang="zh-CN" altLang="en-US" sz="1100">
                <a:solidFill>
                  <a:schemeClr val="bg1"/>
                </a:solidFill>
                <a:ea typeface="宋体"/>
              </a:rPr>
              <a:t>进行依赖预构建优化。</a:t>
            </a:r>
            <a:endParaRPr lang="en-US" altLang="zh-CN" sz="1100">
              <a:solidFill>
                <a:schemeClr val="bg1"/>
              </a:solidFill>
              <a:ea typeface="宋体"/>
            </a:endParaRPr>
          </a:p>
          <a:p>
            <a:pPr lvl="1" indent="-228600">
              <a:lnSpc>
                <a:spcPct val="90000"/>
              </a:lnSpc>
              <a:spcAft>
                <a:spcPts val="600"/>
              </a:spcAft>
              <a:buFont typeface="Arial" panose="020B0604020202020204" pitchFamily="34" charset="0"/>
              <a:buChar char="•"/>
            </a:pPr>
            <a:r>
              <a:rPr lang="zh-CN" altLang="en-US" sz="1100">
                <a:solidFill>
                  <a:schemeClr val="bg1"/>
                </a:solidFill>
                <a:ea typeface="宋体"/>
              </a:rPr>
              <a:t>在 </a:t>
            </a:r>
            <a:r>
              <a:rPr lang="en-US" altLang="zh-CN" sz="1100" err="1">
                <a:solidFill>
                  <a:schemeClr val="bg1"/>
                </a:solidFill>
                <a:ea typeface="宋体"/>
              </a:rPr>
              <a:t>optimizeDeps</a:t>
            </a:r>
            <a:r>
              <a:rPr lang="zh-CN" altLang="en-US" sz="1100">
                <a:solidFill>
                  <a:schemeClr val="bg1"/>
                </a:solidFill>
                <a:ea typeface="宋体"/>
              </a:rPr>
              <a:t>函数中会从入口开始扫描</a:t>
            </a:r>
            <a:r>
              <a:rPr lang="en-US" altLang="zh-CN" sz="1100">
                <a:solidFill>
                  <a:schemeClr val="bg1"/>
                </a:solidFill>
                <a:ea typeface="宋体"/>
              </a:rPr>
              <a:t>import</a:t>
            </a:r>
            <a:r>
              <a:rPr lang="zh-CN" altLang="en-US" sz="1100">
                <a:solidFill>
                  <a:schemeClr val="bg1"/>
                </a:solidFill>
                <a:ea typeface="宋体"/>
              </a:rPr>
              <a:t>语句，收集依赖列表</a:t>
            </a:r>
            <a:r>
              <a:rPr lang="en-US" altLang="zh-CN" sz="1100">
                <a:solidFill>
                  <a:schemeClr val="bg1"/>
                </a:solidFill>
                <a:ea typeface="宋体"/>
              </a:rPr>
              <a:t>deps</a:t>
            </a:r>
            <a:r>
              <a:rPr lang="zh-CN" altLang="en-US" sz="1100">
                <a:solidFill>
                  <a:schemeClr val="bg1"/>
                </a:solidFill>
                <a:ea typeface="宋体"/>
              </a:rPr>
              <a:t>。</a:t>
            </a:r>
            <a:endParaRPr lang="en-US" altLang="zh-CN" sz="1100">
              <a:solidFill>
                <a:schemeClr val="bg1"/>
              </a:solidFill>
              <a:ea typeface="宋体"/>
            </a:endParaRPr>
          </a:p>
          <a:p>
            <a:pPr lvl="1" indent="-228600">
              <a:lnSpc>
                <a:spcPct val="90000"/>
              </a:lnSpc>
              <a:spcAft>
                <a:spcPts val="600"/>
              </a:spcAft>
              <a:buFont typeface="Arial" panose="020B0604020202020204" pitchFamily="34" charset="0"/>
              <a:buChar char="•"/>
            </a:pPr>
            <a:r>
              <a:rPr lang="zh-CN" altLang="en-US" sz="1100">
                <a:solidFill>
                  <a:schemeClr val="bg1"/>
                </a:solidFill>
                <a:ea typeface="宋体"/>
              </a:rPr>
              <a:t>使用</a:t>
            </a:r>
            <a:r>
              <a:rPr lang="en-US" altLang="zh-CN" sz="1100" err="1">
                <a:solidFill>
                  <a:schemeClr val="bg1"/>
                </a:solidFill>
                <a:ea typeface="宋体"/>
              </a:rPr>
              <a:t>esbuild</a:t>
            </a:r>
            <a:r>
              <a:rPr lang="zh-CN" altLang="en-US" sz="1100">
                <a:solidFill>
                  <a:schemeClr val="bg1"/>
                </a:solidFill>
                <a:ea typeface="宋体"/>
              </a:rPr>
              <a:t>编译且转换</a:t>
            </a:r>
            <a:r>
              <a:rPr lang="en-US" altLang="zh-CN" sz="1100">
                <a:solidFill>
                  <a:schemeClr val="bg1"/>
                </a:solidFill>
                <a:ea typeface="宋体"/>
              </a:rPr>
              <a:t>deps</a:t>
            </a:r>
            <a:r>
              <a:rPr lang="zh-CN" altLang="en-US" sz="1100">
                <a:solidFill>
                  <a:schemeClr val="bg1"/>
                </a:solidFill>
                <a:ea typeface="宋体"/>
              </a:rPr>
              <a:t>中的所有依赖，</a:t>
            </a:r>
            <a:r>
              <a:rPr lang="en-US" altLang="zh-CN" sz="1100">
                <a:solidFill>
                  <a:schemeClr val="bg1"/>
                </a:solidFill>
                <a:ea typeface="宋体"/>
              </a:rPr>
              <a:t>`Vite </a:t>
            </a:r>
            <a:r>
              <a:rPr lang="zh-CN" altLang="en-US" sz="1100">
                <a:solidFill>
                  <a:schemeClr val="bg1"/>
                </a:solidFill>
                <a:ea typeface="宋体"/>
              </a:rPr>
              <a:t>会将预构建的依赖缓存到 </a:t>
            </a:r>
            <a:r>
              <a:rPr lang="en-US" altLang="zh-CN" sz="1100" err="1">
                <a:solidFill>
                  <a:schemeClr val="bg1"/>
                </a:solidFill>
                <a:ea typeface="宋体"/>
              </a:rPr>
              <a:t>node_modules</a:t>
            </a:r>
            <a:r>
              <a:rPr lang="en-US" altLang="zh-CN" sz="1100">
                <a:solidFill>
                  <a:schemeClr val="bg1"/>
                </a:solidFill>
                <a:ea typeface="宋体"/>
              </a:rPr>
              <a:t>/.</a:t>
            </a:r>
            <a:r>
              <a:rPr lang="en-US" altLang="zh-CN" sz="1100" err="1">
                <a:solidFill>
                  <a:schemeClr val="bg1"/>
                </a:solidFill>
                <a:ea typeface="宋体"/>
              </a:rPr>
              <a:t>vite</a:t>
            </a:r>
            <a:r>
              <a:rPr lang="en-US" altLang="zh-CN" sz="1100">
                <a:solidFill>
                  <a:schemeClr val="bg1"/>
                </a:solidFill>
                <a:ea typeface="宋体"/>
              </a:rPr>
              <a:t>`</a:t>
            </a:r>
            <a:r>
              <a:rPr lang="zh-CN" altLang="en-US" sz="1100">
                <a:solidFill>
                  <a:schemeClr val="bg1"/>
                </a:solidFill>
                <a:ea typeface="宋体"/>
              </a:rPr>
              <a:t>，在该目录还保存了</a:t>
            </a:r>
            <a:r>
              <a:rPr lang="en-US" altLang="zh-CN" sz="1100">
                <a:solidFill>
                  <a:schemeClr val="bg1"/>
                </a:solidFill>
                <a:ea typeface="宋体"/>
              </a:rPr>
              <a:t>_</a:t>
            </a:r>
            <a:r>
              <a:rPr lang="en-US" altLang="zh-CN" sz="1100" err="1">
                <a:solidFill>
                  <a:schemeClr val="bg1"/>
                </a:solidFill>
                <a:ea typeface="宋体"/>
              </a:rPr>
              <a:t>metadata.json</a:t>
            </a:r>
            <a:r>
              <a:rPr lang="zh-CN" altLang="en-US" sz="1100">
                <a:solidFill>
                  <a:schemeClr val="bg1"/>
                </a:solidFill>
                <a:ea typeface="宋体"/>
              </a:rPr>
              <a:t>文件，描述记录了整个预构建的信息。</a:t>
            </a:r>
            <a:endParaRPr lang="en-US" altLang="zh-CN" sz="1100">
              <a:solidFill>
                <a:schemeClr val="bg1"/>
              </a:solidFill>
              <a:ea typeface="宋体"/>
            </a:endParaRPr>
          </a:p>
          <a:p>
            <a:pPr lvl="1" indent="-228600">
              <a:lnSpc>
                <a:spcPct val="90000"/>
              </a:lnSpc>
              <a:spcAft>
                <a:spcPts val="600"/>
              </a:spcAft>
              <a:buFont typeface="Arial" panose="020B0604020202020204" pitchFamily="34" charset="0"/>
              <a:buChar char="•"/>
            </a:pPr>
            <a:r>
              <a:rPr lang="zh-CN" altLang="en-US" sz="1100">
                <a:solidFill>
                  <a:schemeClr val="bg1"/>
                </a:solidFill>
                <a:ea typeface="宋体"/>
              </a:rPr>
              <a:t>使用 </a:t>
            </a:r>
            <a:r>
              <a:rPr lang="en-US" altLang="zh-CN" sz="1100" err="1">
                <a:solidFill>
                  <a:schemeClr val="bg1"/>
                </a:solidFill>
                <a:ea typeface="宋体"/>
              </a:rPr>
              <a:t>chokidar</a:t>
            </a:r>
            <a:r>
              <a:rPr lang="en-US" altLang="zh-CN" sz="1100">
                <a:solidFill>
                  <a:schemeClr val="bg1"/>
                </a:solidFill>
                <a:ea typeface="宋体"/>
              </a:rPr>
              <a:t> </a:t>
            </a:r>
            <a:r>
              <a:rPr lang="zh-CN" altLang="en-US" sz="1100">
                <a:solidFill>
                  <a:schemeClr val="bg1"/>
                </a:solidFill>
                <a:ea typeface="宋体"/>
              </a:rPr>
              <a:t>包创建文件监听实例，并监听文件的修改、添加、删除等</a:t>
            </a:r>
            <a:endParaRPr lang="en-US" altLang="zh-CN" sz="1100">
              <a:solidFill>
                <a:schemeClr val="bg1"/>
              </a:solidFill>
              <a:ea typeface="宋体"/>
            </a:endParaRPr>
          </a:p>
        </p:txBody>
      </p:sp>
      <p:pic>
        <p:nvPicPr>
          <p:cNvPr id="8" name="图片 8" descr="文本&#10;&#10;已自动生成说明"/>
          <p:cNvPicPr>
            <a:picLocks noChangeAspect="1"/>
          </p:cNvPicPr>
          <p:nvPr/>
        </p:nvPicPr>
        <p:blipFill>
          <a:blip r:embed="rId2"/>
          <a:stretch>
            <a:fillRect/>
          </a:stretch>
        </p:blipFill>
        <p:spPr>
          <a:xfrm>
            <a:off x="6818000" y="3606465"/>
            <a:ext cx="4371152" cy="22620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a:spLocks noGrp="1" noRot="1" noChangeAspect="1" noMove="1" noResize="1" noEditPoints="1" noAdjustHandles="1" noChangeArrowheads="1" noChangeShapeType="1" noTextEdit="1"/>
          </p:cNvSpPr>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p:cNvSpPr>
            <a:spLocks noGrp="1"/>
          </p:cNvSpPr>
          <p:nvPr>
            <p:ph type="title"/>
          </p:nvPr>
        </p:nvSpPr>
        <p:spPr>
          <a:xfrm>
            <a:off x="892795" y="1332396"/>
            <a:ext cx="4543696" cy="1352029"/>
          </a:xfrm>
        </p:spPr>
        <p:txBody>
          <a:bodyPr vert="horz" lIns="91440" tIns="45720" rIns="91440" bIns="45720" rtlCol="0" anchor="b">
            <a:normAutofit fontScale="90000"/>
          </a:bodyPr>
          <a:lstStyle/>
          <a:p>
            <a:br>
              <a:rPr lang="en-US" sz="4800">
                <a:solidFill>
                  <a:schemeClr val="bg1"/>
                </a:solidFill>
              </a:rPr>
            </a:br>
            <a:br>
              <a:rPr lang="en-US" sz="4800"/>
            </a:br>
            <a:br>
              <a:rPr lang="en-US" sz="4800"/>
            </a:br>
            <a:r>
              <a:rPr lang="en-US" sz="4800" err="1">
                <a:solidFill>
                  <a:schemeClr val="bg1"/>
                </a:solidFill>
              </a:rPr>
              <a:t>vite启动服务流程</a:t>
            </a:r>
            <a:endParaRPr lang="en-US" altLang="zh-CN" sz="4800" err="1">
              <a:solidFill>
                <a:schemeClr val="bg1"/>
              </a:solidFill>
            </a:endParaRPr>
          </a:p>
          <a:p>
            <a:endParaRPr lang="en-US" altLang="zh-CN" sz="4800">
              <a:solidFill>
                <a:schemeClr val="bg1"/>
              </a:solidFill>
            </a:endParaRPr>
          </a:p>
        </p:txBody>
      </p:sp>
      <p:grpSp>
        <p:nvGrpSpPr>
          <p:cNvPr id="17" name="Group 16"/>
          <p:cNvGrpSpPr>
            <a:grpSpLocks noGrp="1" noRot="1" noChangeAspect="1" noMove="1" noResize="1" noUngrp="1"/>
          </p:cNvGrpSpPr>
          <p:nvPr/>
        </p:nvGrpSpPr>
        <p:grpSpPr>
          <a:xfrm>
            <a:off x="640080" y="640080"/>
            <a:ext cx="1128382" cy="847206"/>
            <a:chOff x="5307830" y="325570"/>
            <a:chExt cx="1128382" cy="847206"/>
          </a:xfrm>
        </p:grpSpPr>
        <p:sp>
          <p:nvSpPr>
            <p:cNvPr id="18" name="Freeform 5"/>
            <p:cNvSpPr/>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9" name="Freeform 5"/>
            <p:cNvSpPr/>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sp>
        <p:nvSpPr>
          <p:cNvPr id="6" name="文本框 5"/>
          <p:cNvSpPr txBox="1"/>
          <p:nvPr/>
        </p:nvSpPr>
        <p:spPr>
          <a:xfrm>
            <a:off x="767290" y="2527609"/>
            <a:ext cx="4075054" cy="4367432"/>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lvl="1" indent="-228600">
              <a:lnSpc>
                <a:spcPct val="90000"/>
              </a:lnSpc>
              <a:spcAft>
                <a:spcPts val="600"/>
              </a:spcAft>
              <a:buFont typeface="Arial" panose="020B0604020202020204" pitchFamily="34" charset="0"/>
              <a:buChar char="•"/>
            </a:pPr>
            <a:r>
              <a:rPr lang="en-US" altLang="zh-CN" b="1">
                <a:solidFill>
                  <a:schemeClr val="bg2"/>
                </a:solidFill>
                <a:ea typeface="宋体"/>
              </a:rPr>
              <a:t>4: </a:t>
            </a:r>
            <a:r>
              <a:rPr lang="en-US" b="1" err="1">
                <a:solidFill>
                  <a:schemeClr val="bg2"/>
                </a:solidFill>
                <a:ea typeface="宋体"/>
              </a:rPr>
              <a:t>浏览器去解析模块</a:t>
            </a:r>
            <a:endParaRPr lang="en-US" altLang="zh-CN" b="1">
              <a:solidFill>
                <a:schemeClr val="bg2"/>
              </a:solidFill>
              <a:ea typeface="宋体"/>
              <a:cs typeface="Calibri" panose="020F0502020204030204"/>
            </a:endParaRPr>
          </a:p>
          <a:p>
            <a:r>
              <a:rPr lang="en-US" sz="1100">
                <a:solidFill>
                  <a:schemeClr val="bg2"/>
                </a:solidFill>
                <a:ea typeface="宋体"/>
              </a:rPr>
              <a:t>             </a:t>
            </a:r>
            <a:r>
              <a:rPr lang="en-US" sz="1200">
                <a:solidFill>
                  <a:schemeClr val="bg2"/>
                </a:solidFill>
                <a:ea typeface="宋体"/>
              </a:rPr>
              <a:t>  </a:t>
            </a:r>
            <a:r>
              <a:rPr lang="en-US" sz="1400">
                <a:solidFill>
                  <a:schemeClr val="bg2"/>
                </a:solidFill>
                <a:ea typeface="宋体"/>
              </a:rPr>
              <a:t> 4.1:创建AST</a:t>
            </a:r>
            <a:endParaRPr lang="en-US" altLang="zh-CN" sz="1400">
              <a:solidFill>
                <a:schemeClr val="bg2"/>
              </a:solidFill>
              <a:ea typeface="宋体"/>
              <a:cs typeface="Calibri" panose="020F0502020204030204"/>
            </a:endParaRPr>
          </a:p>
          <a:p>
            <a:endParaRPr lang="en-US" sz="1400">
              <a:solidFill>
                <a:schemeClr val="bg2"/>
              </a:solidFill>
              <a:ea typeface="宋体"/>
            </a:endParaRPr>
          </a:p>
          <a:p>
            <a:pPr lvl="1"/>
            <a:r>
              <a:rPr lang="en-US" sz="1100" err="1">
                <a:solidFill>
                  <a:schemeClr val="bg2"/>
                </a:solidFill>
                <a:ea typeface="宋体"/>
              </a:rPr>
              <a:t>创建AST当使用ES</a:t>
            </a:r>
            <a:r>
              <a:rPr lang="en-US" sz="1100">
                <a:solidFill>
                  <a:schemeClr val="bg2"/>
                </a:solidFill>
                <a:ea typeface="宋体"/>
              </a:rPr>
              <a:t> </a:t>
            </a:r>
            <a:r>
              <a:rPr lang="en-US" sz="1100" err="1">
                <a:solidFill>
                  <a:schemeClr val="bg2"/>
                </a:solidFill>
                <a:ea typeface="宋体"/>
              </a:rPr>
              <a:t>Modules进行开发时，实际上以入口节点为根节点（如main.js）创建出一张依赖关系图。不同依赖项之间通过export</a:t>
            </a:r>
            <a:r>
              <a:rPr lang="en-US" sz="1100">
                <a:solidFill>
                  <a:schemeClr val="bg2"/>
                </a:solidFill>
                <a:ea typeface="宋体"/>
              </a:rPr>
              <a:t>\</a:t>
            </a:r>
            <a:r>
              <a:rPr lang="en-US" sz="1100" err="1">
                <a:solidFill>
                  <a:schemeClr val="bg2"/>
                </a:solidFill>
                <a:ea typeface="宋体"/>
              </a:rPr>
              <a:t>import语句来进行关联</a:t>
            </a:r>
            <a:endParaRPr lang="en-US">
              <a:solidFill>
                <a:schemeClr val="bg2"/>
              </a:solidFill>
              <a:ea typeface="宋体"/>
            </a:endParaRPr>
          </a:p>
          <a:p>
            <a:pPr lvl="1">
              <a:buFont typeface="Arial" panose="020B0604020202020204" pitchFamily="34" charset="0"/>
              <a:buChar char="•"/>
            </a:pPr>
            <a:endParaRPr lang="en-US">
              <a:solidFill>
                <a:schemeClr val="bg2"/>
              </a:solidFill>
              <a:ea typeface="宋体"/>
            </a:endParaRPr>
          </a:p>
          <a:p>
            <a:pPr lvl="1"/>
            <a:r>
              <a:rPr lang="en-US" sz="1400">
                <a:solidFill>
                  <a:schemeClr val="bg2"/>
                </a:solidFill>
                <a:ea typeface="宋体"/>
              </a:rPr>
              <a:t>4.2:生成 Module Record</a:t>
            </a:r>
            <a:endParaRPr lang="en-US" sz="1400">
              <a:solidFill>
                <a:schemeClr val="bg2"/>
              </a:solidFill>
              <a:ea typeface="宋体"/>
              <a:cs typeface="Calibri" panose="020F0502020204030204"/>
            </a:endParaRPr>
          </a:p>
          <a:p>
            <a:pPr lvl="1"/>
            <a:endParaRPr lang="en-US" sz="1400">
              <a:solidFill>
                <a:schemeClr val="bg2"/>
              </a:solidFill>
              <a:ea typeface="宋体"/>
            </a:endParaRPr>
          </a:p>
          <a:p>
            <a:pPr lvl="1"/>
            <a:r>
              <a:rPr lang="en-US" sz="1100" err="1">
                <a:solidFill>
                  <a:schemeClr val="bg2"/>
                </a:solidFill>
                <a:ea typeface="宋体"/>
              </a:rPr>
              <a:t>浏览器无法直接使用文件本身，但是浏览器会解析这些文件，根据</a:t>
            </a:r>
            <a:r>
              <a:rPr lang="en-US" sz="1100">
                <a:solidFill>
                  <a:schemeClr val="bg2"/>
                </a:solidFill>
                <a:ea typeface="宋体"/>
              </a:rPr>
              <a:t> import/</a:t>
            </a:r>
            <a:r>
              <a:rPr lang="en-US" sz="1100" err="1">
                <a:solidFill>
                  <a:schemeClr val="bg2"/>
                </a:solidFill>
                <a:ea typeface="宋体"/>
              </a:rPr>
              <a:t>export语句构成模块记录</a:t>
            </a:r>
            <a:r>
              <a:rPr lang="en-US" sz="1100">
                <a:solidFill>
                  <a:schemeClr val="bg2"/>
                </a:solidFill>
                <a:ea typeface="宋体"/>
              </a:rPr>
              <a:t>(Module Record)，</a:t>
            </a:r>
            <a:r>
              <a:rPr lang="en-US" sz="1100" err="1">
                <a:solidFill>
                  <a:schemeClr val="bg2"/>
                </a:solidFill>
                <a:ea typeface="宋体"/>
              </a:rPr>
              <a:t>每个模块文件对应生成一个Module</a:t>
            </a:r>
            <a:r>
              <a:rPr lang="en-US" sz="1100">
                <a:solidFill>
                  <a:schemeClr val="bg2"/>
                </a:solidFill>
                <a:ea typeface="宋体"/>
              </a:rPr>
              <a:t> </a:t>
            </a:r>
            <a:r>
              <a:rPr lang="en-US" sz="1100" err="1">
                <a:solidFill>
                  <a:schemeClr val="bg2"/>
                </a:solidFill>
                <a:ea typeface="宋体"/>
              </a:rPr>
              <a:t>Record，记录当前模块的信息</a:t>
            </a:r>
            <a:endParaRPr lang="en-US">
              <a:solidFill>
                <a:schemeClr val="bg2"/>
              </a:solidFill>
              <a:ea typeface="宋体"/>
              <a:cs typeface="Calibri" panose="020F0502020204030204"/>
            </a:endParaRPr>
          </a:p>
          <a:p>
            <a:pPr lvl="1">
              <a:buFont typeface="Arial" panose="020B0604020202020204" pitchFamily="34" charset="0"/>
              <a:buChar char="•"/>
            </a:pPr>
            <a:endParaRPr lang="en-US">
              <a:solidFill>
                <a:schemeClr val="bg2"/>
              </a:solidFill>
              <a:ea typeface="宋体"/>
            </a:endParaRPr>
          </a:p>
          <a:p>
            <a:pPr lvl="1"/>
            <a:r>
              <a:rPr lang="en-US" sz="1400">
                <a:solidFill>
                  <a:schemeClr val="bg2"/>
                </a:solidFill>
                <a:ea typeface="宋体"/>
              </a:rPr>
              <a:t>4.3:JS </a:t>
            </a:r>
            <a:r>
              <a:rPr lang="en-US" sz="1400" err="1">
                <a:solidFill>
                  <a:schemeClr val="bg2"/>
                </a:solidFill>
                <a:ea typeface="宋体"/>
              </a:rPr>
              <a:t>引擎通过执行顶层代码</a:t>
            </a:r>
            <a:endParaRPr lang="en-US" sz="1400" err="1">
              <a:solidFill>
                <a:schemeClr val="bg2"/>
              </a:solidFill>
              <a:ea typeface="宋体"/>
              <a:cs typeface="Calibri" panose="020F0502020204030204"/>
            </a:endParaRPr>
          </a:p>
          <a:p>
            <a:pPr lvl="1">
              <a:buFont typeface="Arial" panose="020B0604020202020204" pitchFamily="34" charset="0"/>
              <a:buChar char="•"/>
            </a:pPr>
            <a:endParaRPr lang="en-US">
              <a:solidFill>
                <a:schemeClr val="bg2"/>
              </a:solidFill>
              <a:ea typeface="宋体"/>
            </a:endParaRPr>
          </a:p>
          <a:p>
            <a:pPr lvl="1" indent="-228600">
              <a:lnSpc>
                <a:spcPct val="90000"/>
              </a:lnSpc>
              <a:spcAft>
                <a:spcPts val="600"/>
              </a:spcAft>
              <a:buFont typeface="Arial" panose="020B0604020202020204" pitchFamily="34" charset="0"/>
              <a:buChar char="•"/>
            </a:pPr>
            <a:r>
              <a:rPr lang="en-US" sz="1100" err="1">
                <a:solidFill>
                  <a:schemeClr val="bg2"/>
                </a:solidFill>
                <a:ea typeface="宋体"/>
              </a:rPr>
              <a:t>参考</a:t>
            </a:r>
            <a:r>
              <a:rPr lang="en-US" sz="1100">
                <a:solidFill>
                  <a:schemeClr val="bg2"/>
                </a:solidFill>
                <a:ea typeface="宋体"/>
              </a:rPr>
              <a:t>：</a:t>
            </a:r>
            <a:r>
              <a:rPr lang="en-US" sz="1100">
                <a:solidFill>
                  <a:schemeClr val="bg2"/>
                </a:solidFill>
                <a:ea typeface="宋体"/>
                <a:hlinkClick r:id="rId1"/>
              </a:rPr>
              <a:t>[ES modules: A cartoon deep-dive]</a:t>
            </a:r>
            <a:endParaRPr lang="en-US">
              <a:solidFill>
                <a:schemeClr val="bg2"/>
              </a:solidFill>
              <a:ea typeface="宋体"/>
              <a:cs typeface="Calibri" panose="020F0502020204030204"/>
            </a:endParaRPr>
          </a:p>
        </p:txBody>
      </p:sp>
      <p:pic>
        <p:nvPicPr>
          <p:cNvPr id="3" name="图片 3"/>
          <p:cNvPicPr>
            <a:picLocks noChangeAspect="1"/>
          </p:cNvPicPr>
          <p:nvPr/>
        </p:nvPicPr>
        <p:blipFill>
          <a:blip r:embed="rId2"/>
          <a:stretch>
            <a:fillRect/>
          </a:stretch>
        </p:blipFill>
        <p:spPr>
          <a:xfrm>
            <a:off x="6610814" y="245298"/>
            <a:ext cx="4722541" cy="2771135"/>
          </a:xfrm>
          <a:prstGeom prst="rect">
            <a:avLst/>
          </a:prstGeom>
        </p:spPr>
      </p:pic>
      <p:pic>
        <p:nvPicPr>
          <p:cNvPr id="9" name="图片 9"/>
          <p:cNvPicPr>
            <a:picLocks noChangeAspect="1"/>
          </p:cNvPicPr>
          <p:nvPr/>
        </p:nvPicPr>
        <p:blipFill>
          <a:blip r:embed="rId3"/>
          <a:stretch>
            <a:fillRect/>
          </a:stretch>
        </p:blipFill>
        <p:spPr>
          <a:xfrm>
            <a:off x="6462131" y="3272576"/>
            <a:ext cx="5094248" cy="34444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a:spLocks noGrp="1" noRot="1" noChangeAspect="1" noMove="1" noResize="1" noEditPoints="1" noAdjustHandles="1" noChangeArrowheads="1" noChangeShapeType="1" noTextEdit="1"/>
          </p:cNvSpPr>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p:cNvSpPr>
            <a:spLocks noGrp="1" noRot="1" noChangeAspect="1" noMove="1" noResize="1" noEditPoints="1" noAdjustHandles="1" noChangeArrowheads="1" noChangeShapeType="1" noTextEdit="1"/>
          </p:cNvSpPr>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p:cNvSpPr>
            <a:spLocks noGrp="1" noRot="1" noChangeAspect="1" noMove="1" noResize="1" noEditPoints="1" noAdjustHandles="1" noChangeArrowheads="1" noChangeShapeType="1" noTextEdit="1"/>
          </p:cNvSpPr>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p:cNvSpPr>
            <a:spLocks noGrp="1" noRot="1" noChangeAspect="1" noMove="1" noResize="1" noEditPoints="1" noAdjustHandles="1" noChangeArrowheads="1" noChangeShapeType="1" noTextEdit="1"/>
          </p:cNvSpPr>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p:cNvSpPr>
            <a:spLocks noGrp="1" noRot="1" noChangeAspect="1" noMove="1" noResize="1" noEditPoints="1" noAdjustHandles="1" noChangeArrowheads="1" noChangeShapeType="1" noTextEdit="1"/>
          </p:cNvSpPr>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p:cNvSpPr>
            <a:spLocks noGrp="1" noRot="1" noChangeAspect="1" noMove="1" noResize="1" noEditPoints="1" noAdjustHandles="1" noChangeArrowheads="1" noChangeShapeType="1" noTextEdit="1"/>
          </p:cNvSpPr>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67" name="Freeform: Shape 66"/>
          <p:cNvSpPr>
            <a:spLocks noGrp="1" noRot="1" noChangeAspect="1" noMove="1" noResize="1" noEditPoints="1" noAdjustHandles="1" noChangeArrowheads="1" noChangeShapeType="1" noTextEdit="1"/>
          </p:cNvSpPr>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p:cNvSpPr>
            <a:spLocks noGrp="1" noRot="1" noChangeAspect="1" noMove="1" noResize="1" noEditPoints="1" noAdjustHandles="1" noChangeArrowheads="1" noChangeShapeType="1" noTextEdit="1"/>
          </p:cNvSpPr>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标题 1"/>
          <p:cNvSpPr>
            <a:spLocks noGrp="1"/>
          </p:cNvSpPr>
          <p:nvPr>
            <p:ph type="title"/>
          </p:nvPr>
        </p:nvSpPr>
        <p:spPr>
          <a:xfrm>
            <a:off x="472594" y="32220"/>
            <a:ext cx="11098129" cy="2943330"/>
          </a:xfrm>
          <a:noFill/>
        </p:spPr>
        <p:txBody>
          <a:bodyPr vert="horz" lIns="91440" tIns="45720" rIns="91440" bIns="45720" rtlCol="0" anchor="ctr">
            <a:normAutofit/>
          </a:bodyPr>
          <a:lstStyle/>
          <a:p>
            <a:pPr algn="ctr">
              <a:lnSpc>
                <a:spcPct val="150000"/>
              </a:lnSpc>
            </a:pPr>
            <a:endParaRPr lang="zh-CN" altLang="en-US" sz="1200" kern="1200">
              <a:solidFill>
                <a:srgbClr val="FF0000"/>
              </a:solidFill>
              <a:latin typeface="+mj-lt"/>
              <a:ea typeface="宋体"/>
              <a:cs typeface="Calibri Light"/>
            </a:endParaRPr>
          </a:p>
        </p:txBody>
      </p:sp>
      <p:sp>
        <p:nvSpPr>
          <p:cNvPr id="71" name="Freeform: Shape 70"/>
          <p:cNvSpPr>
            <a:spLocks noGrp="1" noRot="1" noChangeAspect="1" noMove="1" noResize="1" noEditPoints="1" noAdjustHandles="1" noChangeArrowheads="1" noChangeShapeType="1" noTextEdit="1"/>
          </p:cNvSpPr>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Rectangle 72"/>
          <p:cNvSpPr>
            <a:spLocks noGrp="1" noRot="1" noChangeAspect="1" noMove="1" noResize="1" noEditPoints="1" noAdjustHandles="1" noChangeArrowheads="1" noChangeShapeType="1" noTextEdit="1"/>
          </p:cNvSpPr>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图片 3" descr="图示&#10;&#10;已自动生成说明"/>
          <p:cNvPicPr>
            <a:picLocks noChangeAspect="1"/>
          </p:cNvPicPr>
          <p:nvPr/>
        </p:nvPicPr>
        <p:blipFill>
          <a:blip r:embed="rId1"/>
          <a:stretch>
            <a:fillRect/>
          </a:stretch>
        </p:blipFill>
        <p:spPr>
          <a:xfrm>
            <a:off x="1864441" y="573145"/>
            <a:ext cx="8336738" cy="2356555"/>
          </a:xfrm>
          <a:prstGeom prst="rect">
            <a:avLst/>
          </a:prstGeom>
        </p:spPr>
      </p:pic>
      <p:sp>
        <p:nvSpPr>
          <p:cNvPr id="4" name="文本框 3"/>
          <p:cNvSpPr txBox="1"/>
          <p:nvPr/>
        </p:nvSpPr>
        <p:spPr>
          <a:xfrm>
            <a:off x="3935505" y="62752"/>
            <a:ext cx="30317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800">
                <a:ea typeface="宋体"/>
                <a:cs typeface="Calibri" panose="020F0502020204030204"/>
              </a:rPr>
              <a:t>bundle机制</a:t>
            </a:r>
            <a:endParaRPr lang="zh-CN" altLang="en-US" sz="2000">
              <a:cs typeface="Calibri" panose="020F0502020204030204"/>
            </a:endParaRPr>
          </a:p>
        </p:txBody>
      </p:sp>
      <p:sp>
        <p:nvSpPr>
          <p:cNvPr id="5" name="文本框 4"/>
          <p:cNvSpPr txBox="1"/>
          <p:nvPr/>
        </p:nvSpPr>
        <p:spPr>
          <a:xfrm>
            <a:off x="1340596" y="3111236"/>
            <a:ext cx="9558057" cy="3776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spcBef>
                <a:spcPct val="0"/>
              </a:spcBef>
            </a:pPr>
            <a:r>
              <a:rPr lang="en-US" sz="1200">
                <a:solidFill>
                  <a:schemeClr val="accent1"/>
                </a:solidFill>
                <a:ea typeface="+mn-lt"/>
                <a:cs typeface="+mn-lt"/>
              </a:rPr>
              <a:t>webpack-dev-server只是将打包结果放在内存中，并不会写入实际的bundle.js,在每次webpack-dev-server接收到起请求时都只是将内存中的打包结果返回给浏览器</a:t>
            </a:r>
            <a:endParaRPr lang="en-US" sz="1200">
              <a:solidFill>
                <a:schemeClr val="accent1"/>
              </a:solidFill>
              <a:cs typeface="Calibri" panose="020F0502020204030204"/>
            </a:endParaRPr>
          </a:p>
          <a:p>
            <a:pPr algn="ctr">
              <a:lnSpc>
                <a:spcPct val="150000"/>
              </a:lnSpc>
              <a:spcBef>
                <a:spcPct val="0"/>
              </a:spcBef>
            </a:pPr>
            <a:r>
              <a:rPr lang="en-US" altLang="zh-CN" sz="1200">
                <a:solidFill>
                  <a:srgbClr val="FF0000"/>
                </a:solidFill>
                <a:ea typeface="+mn-lt"/>
                <a:cs typeface="+mn-lt"/>
              </a:rPr>
              <a:t>webpack</a:t>
            </a:r>
            <a:r>
              <a:rPr lang="zh-CN" sz="1200">
                <a:solidFill>
                  <a:srgbClr val="FF0000"/>
                </a:solidFill>
                <a:ea typeface="+mn-lt"/>
                <a:cs typeface="+mn-lt"/>
              </a:rPr>
              <a:t>整体打包编译流程</a:t>
            </a:r>
            <a:endParaRPr lang="en-US" altLang="zh-CN" sz="1200">
              <a:solidFill>
                <a:srgbClr val="FF0000"/>
              </a:solidFill>
              <a:ea typeface="+mn-lt"/>
              <a:cs typeface="+mn-lt"/>
            </a:endParaRPr>
          </a:p>
          <a:p>
            <a:pPr marL="285750" indent="-285750" algn="ctr">
              <a:lnSpc>
                <a:spcPct val="150000"/>
              </a:lnSpc>
              <a:spcBef>
                <a:spcPct val="0"/>
              </a:spcBef>
            </a:pPr>
            <a:r>
              <a:rPr lang="zh-CN" sz="900">
                <a:solidFill>
                  <a:srgbClr val="080808"/>
                </a:solidFill>
                <a:ea typeface="+mn-lt"/>
                <a:cs typeface="+mn-lt"/>
              </a:rPr>
              <a:t>读取</a:t>
            </a:r>
            <a:r>
              <a:rPr lang="en-US" altLang="zh-CN" sz="900">
                <a:solidFill>
                  <a:srgbClr val="080808"/>
                </a:solidFill>
                <a:ea typeface="+mn-lt"/>
                <a:cs typeface="+mn-lt"/>
              </a:rPr>
              <a:t> </a:t>
            </a:r>
            <a:r>
              <a:rPr lang="en-US" altLang="zh-CN" sz="900" b="1">
                <a:solidFill>
                  <a:srgbClr val="080808"/>
                </a:solidFill>
                <a:ea typeface="+mn-lt"/>
                <a:cs typeface="+mn-lt"/>
              </a:rPr>
              <a:t>webpack</a:t>
            </a:r>
            <a:r>
              <a:rPr lang="en-US" altLang="zh-CN" sz="900">
                <a:solidFill>
                  <a:srgbClr val="080808"/>
                </a:solidFill>
                <a:ea typeface="+mn-lt"/>
                <a:cs typeface="+mn-lt"/>
              </a:rPr>
              <a:t> </a:t>
            </a:r>
            <a:r>
              <a:rPr lang="zh-CN" sz="900">
                <a:solidFill>
                  <a:srgbClr val="080808"/>
                </a:solidFill>
                <a:ea typeface="+mn-lt"/>
                <a:cs typeface="+mn-lt"/>
              </a:rPr>
              <a:t>配置和命令行参数</a:t>
            </a:r>
            <a:r>
              <a:rPr lang="zh-CN" altLang="en-US" sz="900">
                <a:solidFill>
                  <a:srgbClr val="080808"/>
                </a:solidFill>
                <a:ea typeface="+mn-lt"/>
                <a:cs typeface="+mn-lt"/>
              </a:rPr>
              <a:t>，</a:t>
            </a:r>
            <a:r>
              <a:rPr lang="zh-CN" sz="900">
                <a:solidFill>
                  <a:srgbClr val="080808"/>
                </a:solidFill>
                <a:ea typeface="+mn-lt"/>
                <a:cs typeface="+mn-lt"/>
              </a:rPr>
              <a:t>生成最终的配置</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zh-CN" sz="900">
                <a:solidFill>
                  <a:srgbClr val="080808"/>
                </a:solidFill>
                <a:ea typeface="+mn-lt"/>
                <a:cs typeface="+mn-lt"/>
              </a:rPr>
              <a:t>启动</a:t>
            </a:r>
            <a:r>
              <a:rPr lang="en-US" altLang="zh-CN" sz="900">
                <a:solidFill>
                  <a:srgbClr val="080808"/>
                </a:solidFill>
                <a:ea typeface="+mn-lt"/>
                <a:cs typeface="+mn-lt"/>
              </a:rPr>
              <a:t> </a:t>
            </a:r>
            <a:r>
              <a:rPr lang="en-US" altLang="zh-CN" sz="900" b="1">
                <a:solidFill>
                  <a:srgbClr val="080808"/>
                </a:solidFill>
                <a:ea typeface="+mn-lt"/>
                <a:cs typeface="+mn-lt"/>
              </a:rPr>
              <a:t>webpack</a:t>
            </a:r>
            <a:r>
              <a:rPr lang="zh-CN" altLang="en-US" sz="900">
                <a:solidFill>
                  <a:srgbClr val="080808"/>
                </a:solidFill>
                <a:ea typeface="+mn-lt"/>
                <a:cs typeface="+mn-lt"/>
              </a:rPr>
              <a:t>，</a:t>
            </a:r>
            <a:r>
              <a:rPr lang="zh-CN" sz="900">
                <a:solidFill>
                  <a:srgbClr val="080808"/>
                </a:solidFill>
                <a:ea typeface="+mn-lt"/>
                <a:cs typeface="+mn-lt"/>
              </a:rPr>
              <a:t>根据配置创建</a:t>
            </a:r>
            <a:r>
              <a:rPr lang="en-US" altLang="zh-CN" sz="900">
                <a:solidFill>
                  <a:srgbClr val="080808"/>
                </a:solidFill>
                <a:ea typeface="+mn-lt"/>
                <a:cs typeface="+mn-lt"/>
              </a:rPr>
              <a:t> </a:t>
            </a:r>
            <a:r>
              <a:rPr lang="en-US" altLang="zh-CN" sz="900" b="1">
                <a:solidFill>
                  <a:srgbClr val="080808"/>
                </a:solidFill>
                <a:ea typeface="+mn-lt"/>
                <a:cs typeface="+mn-lt"/>
              </a:rPr>
              <a:t>Compiler</a:t>
            </a:r>
            <a:r>
              <a:rPr lang="en-US" altLang="zh-CN" sz="900">
                <a:solidFill>
                  <a:srgbClr val="080808"/>
                </a:solidFill>
                <a:ea typeface="+mn-lt"/>
                <a:cs typeface="+mn-lt"/>
              </a:rPr>
              <a:t> </a:t>
            </a:r>
            <a:r>
              <a:rPr lang="zh-CN" sz="900">
                <a:solidFill>
                  <a:srgbClr val="080808"/>
                </a:solidFill>
                <a:ea typeface="+mn-lt"/>
                <a:cs typeface="+mn-lt"/>
              </a:rPr>
              <a:t>或</a:t>
            </a:r>
            <a:r>
              <a:rPr lang="en-US" altLang="zh-CN" sz="900">
                <a:solidFill>
                  <a:srgbClr val="080808"/>
                </a:solidFill>
                <a:ea typeface="+mn-lt"/>
                <a:cs typeface="+mn-lt"/>
              </a:rPr>
              <a:t> </a:t>
            </a:r>
            <a:r>
              <a:rPr lang="en-US" altLang="zh-CN" sz="900" b="1" err="1">
                <a:solidFill>
                  <a:srgbClr val="080808"/>
                </a:solidFill>
                <a:ea typeface="+mn-lt"/>
                <a:cs typeface="+mn-lt"/>
              </a:rPr>
              <a:t>MultiCompiler</a:t>
            </a:r>
            <a:r>
              <a:rPr lang="en-US" altLang="zh-CN" sz="900">
                <a:solidFill>
                  <a:srgbClr val="080808"/>
                </a:solidFill>
                <a:ea typeface="+mn-lt"/>
                <a:cs typeface="+mn-lt"/>
              </a:rPr>
              <a:t> </a:t>
            </a:r>
            <a:r>
              <a:rPr lang="zh-CN" sz="900">
                <a:solidFill>
                  <a:srgbClr val="080808"/>
                </a:solidFill>
                <a:ea typeface="+mn-lt"/>
                <a:cs typeface="+mn-lt"/>
              </a:rPr>
              <a:t>实例</a:t>
            </a:r>
            <a:r>
              <a:rPr lang="zh-CN" altLang="en-US" sz="900">
                <a:solidFill>
                  <a:srgbClr val="080808"/>
                </a:solidFill>
                <a:ea typeface="+mn-lt"/>
                <a:cs typeface="+mn-lt"/>
              </a:rPr>
              <a:t>，</a:t>
            </a:r>
            <a:r>
              <a:rPr lang="zh-CN" sz="900">
                <a:solidFill>
                  <a:srgbClr val="080808"/>
                </a:solidFill>
                <a:ea typeface="+mn-lt"/>
                <a:cs typeface="+mn-lt"/>
              </a:rPr>
              <a:t>将所有内部插件和自己配置的插件全部实例化</a:t>
            </a:r>
            <a:r>
              <a:rPr lang="zh-CN" altLang="en-US" sz="900">
                <a:solidFill>
                  <a:srgbClr val="080808"/>
                </a:solidFill>
                <a:ea typeface="+mn-lt"/>
                <a:cs typeface="+mn-lt"/>
              </a:rPr>
              <a:t>，</a:t>
            </a:r>
            <a:r>
              <a:rPr lang="zh-CN" sz="900">
                <a:solidFill>
                  <a:srgbClr val="080808"/>
                </a:solidFill>
                <a:ea typeface="+mn-lt"/>
                <a:cs typeface="+mn-lt"/>
              </a:rPr>
              <a:t>并通过实例方法</a:t>
            </a:r>
            <a:r>
              <a:rPr lang="en-US" altLang="zh-CN" sz="900">
                <a:solidFill>
                  <a:srgbClr val="080808"/>
                </a:solidFill>
                <a:ea typeface="+mn-lt"/>
                <a:cs typeface="+mn-lt"/>
              </a:rPr>
              <a:t> </a:t>
            </a:r>
            <a:r>
              <a:rPr lang="en-US" altLang="zh-CN" sz="900" i="1" err="1">
                <a:solidFill>
                  <a:srgbClr val="080808"/>
                </a:solidFill>
                <a:ea typeface="+mn-lt"/>
                <a:cs typeface="+mn-lt"/>
              </a:rPr>
              <a:t>pluginInstance.apply</a:t>
            </a:r>
            <a:r>
              <a:rPr lang="en-US" altLang="zh-CN" sz="900" i="1">
                <a:solidFill>
                  <a:srgbClr val="080808"/>
                </a:solidFill>
                <a:ea typeface="+mn-lt"/>
                <a:cs typeface="+mn-lt"/>
              </a:rPr>
              <a:t>(compiler)</a:t>
            </a:r>
            <a:r>
              <a:rPr lang="zh-CN" altLang="en-US" sz="900">
                <a:solidFill>
                  <a:srgbClr val="080808"/>
                </a:solidFill>
                <a:ea typeface="+mn-lt"/>
                <a:cs typeface="+mn-lt"/>
              </a:rPr>
              <a:t>，</a:t>
            </a:r>
            <a:r>
              <a:rPr lang="zh-CN" sz="900">
                <a:solidFill>
                  <a:srgbClr val="080808"/>
                </a:solidFill>
                <a:ea typeface="+mn-lt"/>
                <a:cs typeface="+mn-lt"/>
              </a:rPr>
              <a:t>挂载到</a:t>
            </a:r>
            <a:r>
              <a:rPr lang="en-US" altLang="zh-CN" sz="900">
                <a:solidFill>
                  <a:srgbClr val="080808"/>
                </a:solidFill>
                <a:ea typeface="+mn-lt"/>
                <a:cs typeface="+mn-lt"/>
              </a:rPr>
              <a:t> </a:t>
            </a:r>
            <a:r>
              <a:rPr lang="en-US" altLang="zh-CN" sz="900" b="1">
                <a:solidFill>
                  <a:srgbClr val="080808"/>
                </a:solidFill>
                <a:ea typeface="+mn-lt"/>
                <a:cs typeface="+mn-lt"/>
              </a:rPr>
              <a:t>compiler</a:t>
            </a:r>
            <a:r>
              <a:rPr lang="en-US" altLang="zh-CN" sz="900">
                <a:solidFill>
                  <a:srgbClr val="080808"/>
                </a:solidFill>
                <a:ea typeface="+mn-lt"/>
                <a:cs typeface="+mn-lt"/>
              </a:rPr>
              <a:t> </a:t>
            </a:r>
            <a:r>
              <a:rPr lang="zh-CN" sz="900">
                <a:solidFill>
                  <a:srgbClr val="080808"/>
                </a:solidFill>
                <a:ea typeface="+mn-lt"/>
                <a:cs typeface="+mn-lt"/>
              </a:rPr>
              <a:t>上不同的</a:t>
            </a:r>
            <a:r>
              <a:rPr lang="en-US" altLang="zh-CN" sz="900">
                <a:solidFill>
                  <a:srgbClr val="080808"/>
                </a:solidFill>
                <a:ea typeface="+mn-lt"/>
                <a:cs typeface="+mn-lt"/>
              </a:rPr>
              <a:t>hooks</a:t>
            </a:r>
            <a:r>
              <a:rPr lang="zh-CN" sz="900">
                <a:solidFill>
                  <a:srgbClr val="080808"/>
                </a:solidFill>
                <a:ea typeface="+mn-lt"/>
                <a:cs typeface="+mn-lt"/>
              </a:rPr>
              <a:t>上</a:t>
            </a:r>
            <a:r>
              <a:rPr lang="zh-CN" altLang="en-US" sz="900">
                <a:solidFill>
                  <a:srgbClr val="080808"/>
                </a:solidFill>
                <a:ea typeface="+mn-lt"/>
                <a:cs typeface="+mn-lt"/>
              </a:rPr>
              <a:t>，</a:t>
            </a:r>
            <a:r>
              <a:rPr lang="zh-CN" sz="900">
                <a:solidFill>
                  <a:srgbClr val="080808"/>
                </a:solidFill>
                <a:ea typeface="+mn-lt"/>
                <a:cs typeface="+mn-lt"/>
              </a:rPr>
              <a:t>并打包项目</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zh-CN" sz="900">
                <a:solidFill>
                  <a:srgbClr val="080808"/>
                </a:solidFill>
                <a:ea typeface="+mn-lt"/>
                <a:cs typeface="+mn-lt"/>
              </a:rPr>
              <a:t>打包阶段</a:t>
            </a:r>
            <a:r>
              <a:rPr lang="zh-CN" altLang="en-US" sz="900">
                <a:solidFill>
                  <a:srgbClr val="080808"/>
                </a:solidFill>
                <a:ea typeface="+mn-lt"/>
                <a:cs typeface="+mn-lt"/>
              </a:rPr>
              <a:t>（</a:t>
            </a:r>
            <a:r>
              <a:rPr lang="en-US" altLang="zh-CN" sz="900" i="1" err="1">
                <a:solidFill>
                  <a:srgbClr val="080808"/>
                </a:solidFill>
                <a:ea typeface="+mn-lt"/>
                <a:cs typeface="+mn-lt"/>
              </a:rPr>
              <a:t>compiler.run</a:t>
            </a:r>
            <a:r>
              <a:rPr lang="en-US" altLang="zh-CN" sz="900" i="1">
                <a:solidFill>
                  <a:srgbClr val="080808"/>
                </a:solidFill>
                <a:ea typeface="+mn-lt"/>
                <a:cs typeface="+mn-lt"/>
              </a:rPr>
              <a:t>()</a:t>
            </a:r>
            <a:r>
              <a:rPr lang="zh-CN" altLang="en-US" sz="900">
                <a:solidFill>
                  <a:srgbClr val="080808"/>
                </a:solidFill>
                <a:ea typeface="+mn-lt"/>
                <a:cs typeface="+mn-lt"/>
              </a:rPr>
              <a:t>），</a:t>
            </a:r>
            <a:r>
              <a:rPr lang="zh-CN" sz="900">
                <a:solidFill>
                  <a:srgbClr val="080808"/>
                </a:solidFill>
                <a:ea typeface="+mn-lt"/>
                <a:cs typeface="+mn-lt"/>
              </a:rPr>
              <a:t>一开始会有一些准备工作</a:t>
            </a:r>
            <a:r>
              <a:rPr lang="zh-CN" altLang="en-US" sz="900">
                <a:solidFill>
                  <a:srgbClr val="080808"/>
                </a:solidFill>
                <a:ea typeface="+mn-lt"/>
                <a:cs typeface="+mn-lt"/>
              </a:rPr>
              <a:t>，</a:t>
            </a:r>
            <a:r>
              <a:rPr lang="zh-CN" sz="900">
                <a:solidFill>
                  <a:srgbClr val="080808"/>
                </a:solidFill>
                <a:ea typeface="+mn-lt"/>
                <a:cs typeface="+mn-lt"/>
              </a:rPr>
              <a:t>然后调用</a:t>
            </a:r>
            <a:r>
              <a:rPr lang="en-US" altLang="zh-CN" sz="900">
                <a:solidFill>
                  <a:srgbClr val="080808"/>
                </a:solidFill>
                <a:ea typeface="+mn-lt"/>
                <a:cs typeface="+mn-lt"/>
              </a:rPr>
              <a:t> </a:t>
            </a:r>
            <a:r>
              <a:rPr lang="en-US" altLang="zh-CN" sz="900" b="1">
                <a:solidFill>
                  <a:srgbClr val="080808"/>
                </a:solidFill>
                <a:ea typeface="+mn-lt"/>
                <a:cs typeface="+mn-lt"/>
              </a:rPr>
              <a:t>compiler</a:t>
            </a:r>
            <a:r>
              <a:rPr lang="en-US" altLang="zh-CN" sz="900">
                <a:solidFill>
                  <a:srgbClr val="080808"/>
                </a:solidFill>
                <a:ea typeface="+mn-lt"/>
                <a:cs typeface="+mn-lt"/>
              </a:rPr>
              <a:t> </a:t>
            </a:r>
            <a:r>
              <a:rPr lang="zh-CN" sz="900">
                <a:solidFill>
                  <a:srgbClr val="080808"/>
                </a:solidFill>
                <a:ea typeface="+mn-lt"/>
                <a:cs typeface="+mn-lt"/>
              </a:rPr>
              <a:t>的</a:t>
            </a:r>
            <a:r>
              <a:rPr lang="en-US" altLang="zh-CN" sz="900">
                <a:solidFill>
                  <a:srgbClr val="080808"/>
                </a:solidFill>
                <a:ea typeface="+mn-lt"/>
                <a:cs typeface="+mn-lt"/>
              </a:rPr>
              <a:t> </a:t>
            </a:r>
            <a:r>
              <a:rPr lang="en-US" altLang="zh-CN" sz="900" i="1">
                <a:solidFill>
                  <a:srgbClr val="080808"/>
                </a:solidFill>
                <a:ea typeface="+mn-lt"/>
                <a:cs typeface="+mn-lt"/>
              </a:rPr>
              <a:t>compile</a:t>
            </a:r>
            <a:r>
              <a:rPr lang="en-US" altLang="zh-CN" sz="900">
                <a:solidFill>
                  <a:srgbClr val="080808"/>
                </a:solidFill>
                <a:ea typeface="+mn-lt"/>
                <a:cs typeface="+mn-lt"/>
              </a:rPr>
              <a:t> </a:t>
            </a:r>
            <a:r>
              <a:rPr lang="zh-CN" sz="900">
                <a:solidFill>
                  <a:srgbClr val="080808"/>
                </a:solidFill>
                <a:ea typeface="+mn-lt"/>
                <a:cs typeface="+mn-lt"/>
              </a:rPr>
              <a:t>方法进入编译准备环节</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zh-CN" sz="900">
                <a:solidFill>
                  <a:srgbClr val="080808"/>
                </a:solidFill>
                <a:ea typeface="+mn-lt"/>
                <a:cs typeface="+mn-lt"/>
              </a:rPr>
              <a:t>编译准备环节</a:t>
            </a:r>
            <a:r>
              <a:rPr lang="zh-CN" altLang="en-US" sz="900">
                <a:solidFill>
                  <a:srgbClr val="080808"/>
                </a:solidFill>
                <a:ea typeface="+mn-lt"/>
                <a:cs typeface="+mn-lt"/>
              </a:rPr>
              <a:t>，</a:t>
            </a:r>
            <a:r>
              <a:rPr lang="zh-CN" sz="900">
                <a:solidFill>
                  <a:srgbClr val="080808"/>
                </a:solidFill>
                <a:ea typeface="+mn-lt"/>
                <a:cs typeface="+mn-lt"/>
              </a:rPr>
              <a:t>会先触发</a:t>
            </a:r>
            <a:r>
              <a:rPr lang="en-US" altLang="zh-CN" sz="900">
                <a:solidFill>
                  <a:srgbClr val="080808"/>
                </a:solidFill>
                <a:ea typeface="+mn-lt"/>
                <a:cs typeface="+mn-lt"/>
              </a:rPr>
              <a:t> </a:t>
            </a:r>
            <a:r>
              <a:rPr lang="en-US" altLang="zh-CN" sz="900" err="1">
                <a:solidFill>
                  <a:srgbClr val="080808"/>
                </a:solidFill>
                <a:ea typeface="+mn-lt"/>
                <a:cs typeface="+mn-lt"/>
              </a:rPr>
              <a:t>compiler.hooks.beforeCompile</a:t>
            </a:r>
            <a:r>
              <a:rPr lang="en-US" altLang="zh-CN" sz="900">
                <a:solidFill>
                  <a:srgbClr val="080808"/>
                </a:solidFill>
                <a:ea typeface="+mn-lt"/>
                <a:cs typeface="+mn-lt"/>
              </a:rPr>
              <a:t> </a:t>
            </a:r>
            <a:r>
              <a:rPr lang="zh-CN" sz="900">
                <a:solidFill>
                  <a:srgbClr val="080808"/>
                </a:solidFill>
                <a:ea typeface="+mn-lt"/>
                <a:cs typeface="+mn-lt"/>
              </a:rPr>
              <a:t>钩子</a:t>
            </a:r>
            <a:r>
              <a:rPr lang="en-US" altLang="zh-CN" sz="900">
                <a:solidFill>
                  <a:srgbClr val="080808"/>
                </a:solidFill>
                <a:ea typeface="+mn-lt"/>
                <a:cs typeface="+mn-lt"/>
              </a:rPr>
              <a:t>, </a:t>
            </a:r>
            <a:r>
              <a:rPr lang="zh-CN" sz="900">
                <a:solidFill>
                  <a:srgbClr val="080808"/>
                </a:solidFill>
                <a:ea typeface="+mn-lt"/>
                <a:cs typeface="+mn-lt"/>
              </a:rPr>
              <a:t>然后触发</a:t>
            </a:r>
            <a:r>
              <a:rPr lang="en-US" altLang="zh-CN" sz="900">
                <a:solidFill>
                  <a:srgbClr val="080808"/>
                </a:solidFill>
                <a:ea typeface="+mn-lt"/>
                <a:cs typeface="+mn-lt"/>
              </a:rPr>
              <a:t> </a:t>
            </a:r>
            <a:r>
              <a:rPr lang="en-US" altLang="zh-CN" sz="900" err="1">
                <a:solidFill>
                  <a:srgbClr val="080808"/>
                </a:solidFill>
                <a:ea typeface="+mn-lt"/>
                <a:cs typeface="+mn-lt"/>
              </a:rPr>
              <a:t>compiler.hooks.compile</a:t>
            </a:r>
            <a:r>
              <a:rPr lang="en-US" altLang="zh-CN" sz="900">
                <a:solidFill>
                  <a:srgbClr val="080808"/>
                </a:solidFill>
                <a:ea typeface="+mn-lt"/>
                <a:cs typeface="+mn-lt"/>
              </a:rPr>
              <a:t> </a:t>
            </a:r>
            <a:r>
              <a:rPr lang="zh-CN" sz="900">
                <a:solidFill>
                  <a:srgbClr val="080808"/>
                </a:solidFill>
                <a:ea typeface="+mn-lt"/>
                <a:cs typeface="+mn-lt"/>
              </a:rPr>
              <a:t>钩子</a:t>
            </a:r>
            <a:r>
              <a:rPr lang="en-US" altLang="zh-CN" sz="900">
                <a:solidFill>
                  <a:srgbClr val="080808"/>
                </a:solidFill>
                <a:ea typeface="+mn-lt"/>
                <a:cs typeface="+mn-lt"/>
              </a:rPr>
              <a:t>, </a:t>
            </a:r>
            <a:r>
              <a:rPr lang="zh-CN" sz="900">
                <a:solidFill>
                  <a:srgbClr val="080808"/>
                </a:solidFill>
                <a:ea typeface="+mn-lt"/>
                <a:cs typeface="+mn-lt"/>
              </a:rPr>
              <a:t>然后新建</a:t>
            </a:r>
            <a:r>
              <a:rPr lang="en-US" altLang="zh-CN" sz="900">
                <a:solidFill>
                  <a:srgbClr val="080808"/>
                </a:solidFill>
                <a:ea typeface="+mn-lt"/>
                <a:cs typeface="+mn-lt"/>
              </a:rPr>
              <a:t> </a:t>
            </a:r>
            <a:r>
              <a:rPr lang="en-US" altLang="zh-CN" sz="900" b="1">
                <a:solidFill>
                  <a:srgbClr val="080808"/>
                </a:solidFill>
                <a:ea typeface="+mn-lt"/>
                <a:cs typeface="+mn-lt"/>
              </a:rPr>
              <a:t>Compilation</a:t>
            </a:r>
            <a:r>
              <a:rPr lang="en-US" altLang="zh-CN" sz="900">
                <a:solidFill>
                  <a:srgbClr val="080808"/>
                </a:solidFill>
                <a:ea typeface="+mn-lt"/>
                <a:cs typeface="+mn-lt"/>
              </a:rPr>
              <a:t> </a:t>
            </a:r>
            <a:r>
              <a:rPr lang="zh-CN" sz="900">
                <a:solidFill>
                  <a:srgbClr val="080808"/>
                </a:solidFill>
                <a:ea typeface="+mn-lt"/>
                <a:cs typeface="+mn-lt"/>
              </a:rPr>
              <a:t>实例</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zh-CN" sz="900">
                <a:solidFill>
                  <a:srgbClr val="080808"/>
                </a:solidFill>
                <a:ea typeface="+mn-lt"/>
                <a:cs typeface="+mn-lt"/>
              </a:rPr>
              <a:t>在</a:t>
            </a:r>
            <a:r>
              <a:rPr lang="en-US" altLang="zh-CN" sz="900">
                <a:solidFill>
                  <a:srgbClr val="080808"/>
                </a:solidFill>
                <a:ea typeface="+mn-lt"/>
                <a:cs typeface="+mn-lt"/>
              </a:rPr>
              <a:t> </a:t>
            </a:r>
            <a:r>
              <a:rPr lang="en-US" altLang="zh-CN" sz="900" b="1">
                <a:solidFill>
                  <a:srgbClr val="080808"/>
                </a:solidFill>
                <a:ea typeface="+mn-lt"/>
                <a:cs typeface="+mn-lt"/>
              </a:rPr>
              <a:t>compilation</a:t>
            </a:r>
            <a:r>
              <a:rPr lang="en-US" altLang="zh-CN" sz="900">
                <a:solidFill>
                  <a:srgbClr val="080808"/>
                </a:solidFill>
                <a:ea typeface="+mn-lt"/>
                <a:cs typeface="+mn-lt"/>
              </a:rPr>
              <a:t> </a:t>
            </a:r>
            <a:r>
              <a:rPr lang="zh-CN" sz="900">
                <a:solidFill>
                  <a:srgbClr val="080808"/>
                </a:solidFill>
                <a:ea typeface="+mn-lt"/>
                <a:cs typeface="+mn-lt"/>
              </a:rPr>
              <a:t>的创建过程中</a:t>
            </a:r>
            <a:r>
              <a:rPr lang="zh-CN" altLang="en-US" sz="900">
                <a:solidFill>
                  <a:srgbClr val="080808"/>
                </a:solidFill>
                <a:ea typeface="+mn-lt"/>
                <a:cs typeface="+mn-lt"/>
              </a:rPr>
              <a:t>，</a:t>
            </a:r>
            <a:r>
              <a:rPr lang="zh-CN" sz="900">
                <a:solidFill>
                  <a:srgbClr val="080808"/>
                </a:solidFill>
                <a:ea typeface="+mn-lt"/>
                <a:cs typeface="+mn-lt"/>
              </a:rPr>
              <a:t>会触发</a:t>
            </a:r>
            <a:r>
              <a:rPr lang="en-US" altLang="zh-CN" sz="900">
                <a:solidFill>
                  <a:srgbClr val="080808"/>
                </a:solidFill>
                <a:ea typeface="+mn-lt"/>
                <a:cs typeface="+mn-lt"/>
              </a:rPr>
              <a:t> </a:t>
            </a:r>
            <a:r>
              <a:rPr lang="en-US" altLang="zh-CN" sz="900" err="1">
                <a:solidFill>
                  <a:srgbClr val="080808"/>
                </a:solidFill>
                <a:ea typeface="+mn-lt"/>
                <a:cs typeface="+mn-lt"/>
              </a:rPr>
              <a:t>compiler.hooks.compilation</a:t>
            </a:r>
            <a:r>
              <a:rPr lang="en-US" altLang="zh-CN" sz="900">
                <a:solidFill>
                  <a:srgbClr val="080808"/>
                </a:solidFill>
                <a:ea typeface="+mn-lt"/>
                <a:cs typeface="+mn-lt"/>
              </a:rPr>
              <a:t> </a:t>
            </a:r>
            <a:r>
              <a:rPr lang="zh-CN" sz="900">
                <a:solidFill>
                  <a:srgbClr val="080808"/>
                </a:solidFill>
                <a:ea typeface="+mn-lt"/>
                <a:cs typeface="+mn-lt"/>
              </a:rPr>
              <a:t>钩子</a:t>
            </a:r>
            <a:r>
              <a:rPr lang="zh-CN" altLang="en-US" sz="900">
                <a:solidFill>
                  <a:srgbClr val="080808"/>
                </a:solidFill>
                <a:ea typeface="+mn-lt"/>
                <a:cs typeface="+mn-lt"/>
              </a:rPr>
              <a:t>，</a:t>
            </a:r>
            <a:r>
              <a:rPr lang="zh-CN" sz="900">
                <a:solidFill>
                  <a:srgbClr val="080808"/>
                </a:solidFill>
                <a:ea typeface="+mn-lt"/>
                <a:cs typeface="+mn-lt"/>
              </a:rPr>
              <a:t>把之前创建的不同类型</a:t>
            </a:r>
            <a:r>
              <a:rPr lang="en-US" altLang="zh-CN" sz="900">
                <a:solidFill>
                  <a:srgbClr val="080808"/>
                </a:solidFill>
                <a:ea typeface="+mn-lt"/>
                <a:cs typeface="+mn-lt"/>
              </a:rPr>
              <a:t> module </a:t>
            </a:r>
            <a:r>
              <a:rPr lang="zh-CN" sz="900">
                <a:solidFill>
                  <a:srgbClr val="080808"/>
                </a:solidFill>
                <a:ea typeface="+mn-lt"/>
                <a:cs typeface="+mn-lt"/>
              </a:rPr>
              <a:t>的工厂实例注册到</a:t>
            </a:r>
            <a:r>
              <a:rPr lang="en-US" altLang="zh-CN" sz="900">
                <a:solidFill>
                  <a:srgbClr val="080808"/>
                </a:solidFill>
                <a:ea typeface="+mn-lt"/>
                <a:cs typeface="+mn-lt"/>
              </a:rPr>
              <a:t> compilation </a:t>
            </a:r>
            <a:r>
              <a:rPr lang="zh-CN" sz="900">
                <a:solidFill>
                  <a:srgbClr val="080808"/>
                </a:solidFill>
                <a:ea typeface="+mn-lt"/>
                <a:cs typeface="+mn-lt"/>
              </a:rPr>
              <a:t>的</a:t>
            </a:r>
            <a:r>
              <a:rPr lang="en-US" altLang="zh-CN" sz="900">
                <a:solidFill>
                  <a:srgbClr val="080808"/>
                </a:solidFill>
                <a:ea typeface="+mn-lt"/>
                <a:cs typeface="+mn-lt"/>
              </a:rPr>
              <a:t> </a:t>
            </a:r>
            <a:r>
              <a:rPr lang="en-US" altLang="zh-CN" sz="900" b="1" err="1">
                <a:solidFill>
                  <a:srgbClr val="080808"/>
                </a:solidFill>
                <a:ea typeface="+mn-lt"/>
                <a:cs typeface="+mn-lt"/>
              </a:rPr>
              <a:t>dependencyFactories</a:t>
            </a:r>
            <a:r>
              <a:rPr lang="en-US" altLang="zh-CN" sz="900">
                <a:solidFill>
                  <a:srgbClr val="080808"/>
                </a:solidFill>
                <a:ea typeface="+mn-lt"/>
                <a:cs typeface="+mn-lt"/>
              </a:rPr>
              <a:t> </a:t>
            </a:r>
            <a:r>
              <a:rPr lang="zh-CN" sz="900">
                <a:solidFill>
                  <a:srgbClr val="080808"/>
                </a:solidFill>
                <a:ea typeface="+mn-lt"/>
                <a:cs typeface="+mn-lt"/>
              </a:rPr>
              <a:t>上</a:t>
            </a:r>
            <a:r>
              <a:rPr lang="zh-CN" altLang="en-US" sz="900">
                <a:solidFill>
                  <a:srgbClr val="080808"/>
                </a:solidFill>
                <a:ea typeface="+mn-lt"/>
                <a:cs typeface="+mn-lt"/>
              </a:rPr>
              <a:t>，</a:t>
            </a:r>
            <a:r>
              <a:rPr lang="zh-CN" sz="900">
                <a:solidFill>
                  <a:srgbClr val="080808"/>
                </a:solidFill>
                <a:ea typeface="+mn-lt"/>
                <a:cs typeface="+mn-lt"/>
              </a:rPr>
              <a:t>用于</a:t>
            </a:r>
            <a:r>
              <a:rPr lang="en-US" altLang="zh-CN" sz="900">
                <a:solidFill>
                  <a:srgbClr val="080808"/>
                </a:solidFill>
                <a:ea typeface="+mn-lt"/>
                <a:cs typeface="+mn-lt"/>
              </a:rPr>
              <a:t> </a:t>
            </a:r>
            <a:r>
              <a:rPr lang="en-US" altLang="zh-CN" sz="900" err="1">
                <a:solidFill>
                  <a:srgbClr val="080808"/>
                </a:solidFill>
                <a:ea typeface="+mn-lt"/>
                <a:cs typeface="+mn-lt"/>
              </a:rPr>
              <a:t>compiler.hooks.make</a:t>
            </a:r>
            <a:r>
              <a:rPr lang="en-US" altLang="zh-CN" sz="900">
                <a:solidFill>
                  <a:srgbClr val="080808"/>
                </a:solidFill>
                <a:ea typeface="+mn-lt"/>
                <a:cs typeface="+mn-lt"/>
              </a:rPr>
              <a:t> </a:t>
            </a:r>
            <a:r>
              <a:rPr lang="zh-CN" sz="900">
                <a:solidFill>
                  <a:srgbClr val="080808"/>
                </a:solidFill>
                <a:ea typeface="+mn-lt"/>
                <a:cs typeface="+mn-lt"/>
              </a:rPr>
              <a:t>阶段使用</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en-US" altLang="zh-CN" sz="900" err="1">
                <a:solidFill>
                  <a:srgbClr val="080808"/>
                </a:solidFill>
                <a:ea typeface="+mn-lt"/>
                <a:cs typeface="+mn-lt"/>
              </a:rPr>
              <a:t>compiler.hooks.make</a:t>
            </a:r>
            <a:r>
              <a:rPr lang="en-US" altLang="zh-CN" sz="900">
                <a:solidFill>
                  <a:srgbClr val="080808"/>
                </a:solidFill>
                <a:ea typeface="+mn-lt"/>
                <a:cs typeface="+mn-lt"/>
              </a:rPr>
              <a:t> </a:t>
            </a:r>
            <a:r>
              <a:rPr lang="zh-CN" sz="900">
                <a:solidFill>
                  <a:srgbClr val="080808"/>
                </a:solidFill>
                <a:ea typeface="+mn-lt"/>
                <a:cs typeface="+mn-lt"/>
              </a:rPr>
              <a:t>阶段</a:t>
            </a:r>
            <a:r>
              <a:rPr lang="zh-CN" altLang="en-US" sz="900">
                <a:solidFill>
                  <a:srgbClr val="080808"/>
                </a:solidFill>
                <a:ea typeface="+mn-lt"/>
                <a:cs typeface="+mn-lt"/>
              </a:rPr>
              <a:t>，</a:t>
            </a:r>
            <a:r>
              <a:rPr lang="zh-CN" sz="900">
                <a:solidFill>
                  <a:srgbClr val="080808"/>
                </a:solidFill>
                <a:ea typeface="+mn-lt"/>
                <a:cs typeface="+mn-lt"/>
              </a:rPr>
              <a:t>就是编译阶段</a:t>
            </a:r>
            <a:r>
              <a:rPr lang="zh-CN" altLang="en-US" sz="900">
                <a:solidFill>
                  <a:srgbClr val="080808"/>
                </a:solidFill>
                <a:ea typeface="+mn-lt"/>
                <a:cs typeface="+mn-lt"/>
              </a:rPr>
              <a:t>，</a:t>
            </a:r>
            <a:r>
              <a:rPr lang="zh-CN" sz="900">
                <a:solidFill>
                  <a:srgbClr val="080808"/>
                </a:solidFill>
                <a:ea typeface="+mn-lt"/>
                <a:cs typeface="+mn-lt"/>
              </a:rPr>
              <a:t>最耗时的环节</a:t>
            </a:r>
            <a:r>
              <a:rPr lang="zh-CN" altLang="en-US" sz="900">
                <a:solidFill>
                  <a:srgbClr val="080808"/>
                </a:solidFill>
                <a:ea typeface="+mn-lt"/>
                <a:cs typeface="+mn-lt"/>
              </a:rPr>
              <a:t>，</a:t>
            </a:r>
            <a:r>
              <a:rPr lang="zh-CN" sz="900">
                <a:solidFill>
                  <a:srgbClr val="080808"/>
                </a:solidFill>
                <a:ea typeface="+mn-lt"/>
                <a:cs typeface="+mn-lt"/>
              </a:rPr>
              <a:t>会触发</a:t>
            </a:r>
            <a:r>
              <a:rPr lang="en-US" altLang="zh-CN" sz="900">
                <a:solidFill>
                  <a:srgbClr val="080808"/>
                </a:solidFill>
                <a:ea typeface="+mn-lt"/>
                <a:cs typeface="+mn-lt"/>
              </a:rPr>
              <a:t> </a:t>
            </a:r>
            <a:r>
              <a:rPr lang="en-US" altLang="zh-CN" sz="900" b="1">
                <a:solidFill>
                  <a:srgbClr val="080808"/>
                </a:solidFill>
                <a:ea typeface="+mn-lt"/>
                <a:cs typeface="+mn-lt"/>
              </a:rPr>
              <a:t>compilation</a:t>
            </a:r>
            <a:r>
              <a:rPr lang="en-US" altLang="zh-CN" sz="900">
                <a:solidFill>
                  <a:srgbClr val="080808"/>
                </a:solidFill>
                <a:ea typeface="+mn-lt"/>
                <a:cs typeface="+mn-lt"/>
              </a:rPr>
              <a:t> </a:t>
            </a:r>
            <a:r>
              <a:rPr lang="zh-CN" sz="900">
                <a:solidFill>
                  <a:srgbClr val="080808"/>
                </a:solidFill>
                <a:ea typeface="+mn-lt"/>
                <a:cs typeface="+mn-lt"/>
              </a:rPr>
              <a:t>上的不同钩子</a:t>
            </a:r>
            <a:r>
              <a:rPr lang="zh-CN" altLang="en-US" sz="900">
                <a:solidFill>
                  <a:srgbClr val="080808"/>
                </a:solidFill>
                <a:ea typeface="+mn-lt"/>
                <a:cs typeface="+mn-lt"/>
              </a:rPr>
              <a:t>。</a:t>
            </a:r>
            <a:r>
              <a:rPr lang="zh-CN" sz="900">
                <a:solidFill>
                  <a:srgbClr val="080808"/>
                </a:solidFill>
                <a:ea typeface="+mn-lt"/>
                <a:cs typeface="+mn-lt"/>
              </a:rPr>
              <a:t>首先会先从入口文件</a:t>
            </a:r>
            <a:r>
              <a:rPr lang="zh-CN" altLang="en-US" sz="900">
                <a:solidFill>
                  <a:srgbClr val="080808"/>
                </a:solidFill>
                <a:ea typeface="+mn-lt"/>
                <a:cs typeface="+mn-lt"/>
              </a:rPr>
              <a:t>（</a:t>
            </a:r>
            <a:r>
              <a:rPr lang="en-US" altLang="zh-CN" sz="900" i="1">
                <a:solidFill>
                  <a:srgbClr val="080808"/>
                </a:solidFill>
                <a:ea typeface="+mn-lt"/>
                <a:cs typeface="+mn-lt"/>
              </a:rPr>
              <a:t>entry</a:t>
            </a:r>
            <a:r>
              <a:rPr lang="zh-CN" altLang="en-US" sz="900">
                <a:solidFill>
                  <a:srgbClr val="080808"/>
                </a:solidFill>
                <a:ea typeface="+mn-lt"/>
                <a:cs typeface="+mn-lt"/>
              </a:rPr>
              <a:t>）</a:t>
            </a:r>
            <a:r>
              <a:rPr lang="zh-CN" sz="900">
                <a:solidFill>
                  <a:srgbClr val="080808"/>
                </a:solidFill>
                <a:ea typeface="+mn-lt"/>
                <a:cs typeface="+mn-lt"/>
              </a:rPr>
              <a:t>开始解析</a:t>
            </a:r>
            <a:r>
              <a:rPr lang="zh-CN" altLang="en-US" sz="900">
                <a:solidFill>
                  <a:srgbClr val="080808"/>
                </a:solidFill>
                <a:ea typeface="+mn-lt"/>
                <a:cs typeface="+mn-lt"/>
              </a:rPr>
              <a:t>，</a:t>
            </a:r>
            <a:r>
              <a:rPr lang="zh-CN" sz="900">
                <a:solidFill>
                  <a:srgbClr val="080808"/>
                </a:solidFill>
                <a:ea typeface="+mn-lt"/>
                <a:cs typeface="+mn-lt"/>
              </a:rPr>
              <a:t>并</a:t>
            </a:r>
            <a:r>
              <a:rPr lang="en-US" altLang="zh-CN" sz="900">
                <a:solidFill>
                  <a:srgbClr val="080808"/>
                </a:solidFill>
                <a:ea typeface="+mn-lt"/>
                <a:cs typeface="+mn-lt"/>
              </a:rPr>
              <a:t> </a:t>
            </a:r>
            <a:r>
              <a:rPr lang="en-US" altLang="zh-CN" sz="900">
                <a:solidFill>
                  <a:srgbClr val="080808"/>
                </a:solidFill>
                <a:ea typeface="+mn-lt"/>
                <a:cs typeface="+mn-lt"/>
                <a:hlinkClick r:id="rId2"/>
              </a:rPr>
              <a:t>acorn</a:t>
            </a:r>
            <a:r>
              <a:rPr lang="en-US" altLang="zh-CN" sz="900">
                <a:solidFill>
                  <a:srgbClr val="080808"/>
                </a:solidFill>
                <a:ea typeface="+mn-lt"/>
                <a:cs typeface="+mn-lt"/>
              </a:rPr>
              <a:t> </a:t>
            </a:r>
            <a:r>
              <a:rPr lang="zh-CN" sz="900">
                <a:solidFill>
                  <a:srgbClr val="080808"/>
                </a:solidFill>
                <a:ea typeface="+mn-lt"/>
                <a:cs typeface="+mn-lt"/>
              </a:rPr>
              <a:t>生成</a:t>
            </a:r>
            <a:r>
              <a:rPr lang="en-US" altLang="zh-CN" sz="900" b="1">
                <a:solidFill>
                  <a:srgbClr val="080808"/>
                </a:solidFill>
                <a:ea typeface="+mn-lt"/>
                <a:cs typeface="+mn-lt"/>
              </a:rPr>
              <a:t>AST</a:t>
            </a:r>
            <a:r>
              <a:rPr lang="zh-CN" sz="900" b="1">
                <a:solidFill>
                  <a:srgbClr val="080808"/>
                </a:solidFill>
                <a:ea typeface="+mn-lt"/>
                <a:cs typeface="+mn-lt"/>
              </a:rPr>
              <a:t>语法树</a:t>
            </a:r>
            <a:r>
              <a:rPr lang="zh-CN" altLang="en-US" sz="900">
                <a:solidFill>
                  <a:srgbClr val="080808"/>
                </a:solidFill>
                <a:ea typeface="+mn-lt"/>
                <a:cs typeface="+mn-lt"/>
              </a:rPr>
              <a:t>，</a:t>
            </a:r>
            <a:r>
              <a:rPr lang="zh-CN" sz="900">
                <a:solidFill>
                  <a:srgbClr val="080808"/>
                </a:solidFill>
                <a:ea typeface="+mn-lt"/>
                <a:cs typeface="+mn-lt"/>
              </a:rPr>
              <a:t>将</a:t>
            </a:r>
            <a:r>
              <a:rPr lang="en-US" altLang="zh-CN" sz="900">
                <a:solidFill>
                  <a:srgbClr val="080808"/>
                </a:solidFill>
                <a:ea typeface="+mn-lt"/>
                <a:cs typeface="+mn-lt"/>
              </a:rPr>
              <a:t>import</a:t>
            </a:r>
            <a:r>
              <a:rPr lang="zh-CN" altLang="en-US" sz="900">
                <a:solidFill>
                  <a:srgbClr val="080808"/>
                </a:solidFill>
                <a:ea typeface="+mn-lt"/>
                <a:cs typeface="+mn-lt"/>
              </a:rPr>
              <a:t>、</a:t>
            </a:r>
            <a:r>
              <a:rPr lang="en-US" altLang="zh-CN" sz="900">
                <a:solidFill>
                  <a:srgbClr val="080808"/>
                </a:solidFill>
                <a:ea typeface="+mn-lt"/>
                <a:cs typeface="+mn-lt"/>
              </a:rPr>
              <a:t>require</a:t>
            </a:r>
            <a:r>
              <a:rPr lang="zh-CN" sz="900">
                <a:solidFill>
                  <a:srgbClr val="080808"/>
                </a:solidFill>
                <a:ea typeface="+mn-lt"/>
                <a:cs typeface="+mn-lt"/>
              </a:rPr>
              <a:t>等语法替换成</a:t>
            </a:r>
            <a:r>
              <a:rPr lang="en-US" altLang="zh-CN" sz="900">
                <a:solidFill>
                  <a:srgbClr val="080808"/>
                </a:solidFill>
                <a:ea typeface="+mn-lt"/>
                <a:cs typeface="+mn-lt"/>
              </a:rPr>
              <a:t>webpack</a:t>
            </a:r>
            <a:r>
              <a:rPr lang="zh-CN" sz="900">
                <a:solidFill>
                  <a:srgbClr val="080808"/>
                </a:solidFill>
                <a:ea typeface="+mn-lt"/>
                <a:cs typeface="+mn-lt"/>
              </a:rPr>
              <a:t>自定义的模块加载方法</a:t>
            </a:r>
            <a:r>
              <a:rPr lang="zh-CN" altLang="en-US" sz="900">
                <a:solidFill>
                  <a:srgbClr val="080808"/>
                </a:solidFill>
                <a:ea typeface="+mn-lt"/>
                <a:cs typeface="+mn-lt"/>
              </a:rPr>
              <a:t>，</a:t>
            </a:r>
            <a:r>
              <a:rPr lang="zh-CN" sz="900">
                <a:solidFill>
                  <a:srgbClr val="080808"/>
                </a:solidFill>
                <a:ea typeface="+mn-lt"/>
                <a:cs typeface="+mn-lt"/>
              </a:rPr>
              <a:t>如</a:t>
            </a:r>
            <a:r>
              <a:rPr lang="en-US" altLang="zh-CN" sz="900">
                <a:solidFill>
                  <a:srgbClr val="080808"/>
                </a:solidFill>
                <a:ea typeface="+mn-lt"/>
                <a:cs typeface="+mn-lt"/>
              </a:rPr>
              <a:t>__</a:t>
            </a:r>
            <a:r>
              <a:rPr lang="en-US" altLang="zh-CN" sz="900" err="1">
                <a:solidFill>
                  <a:srgbClr val="080808"/>
                </a:solidFill>
                <a:ea typeface="+mn-lt"/>
                <a:cs typeface="+mn-lt"/>
              </a:rPr>
              <a:t>webpack_require</a:t>
            </a:r>
            <a:r>
              <a:rPr lang="en-US" altLang="zh-CN" sz="900">
                <a:solidFill>
                  <a:srgbClr val="080808"/>
                </a:solidFill>
                <a:ea typeface="+mn-lt"/>
                <a:cs typeface="+mn-lt"/>
              </a:rPr>
              <a:t>__</a:t>
            </a:r>
            <a:r>
              <a:rPr lang="zh-CN" altLang="en-US" sz="900">
                <a:solidFill>
                  <a:srgbClr val="080808"/>
                </a:solidFill>
                <a:ea typeface="+mn-lt"/>
                <a:cs typeface="+mn-lt"/>
              </a:rPr>
              <a:t>，</a:t>
            </a:r>
            <a:r>
              <a:rPr lang="zh-CN" sz="900">
                <a:solidFill>
                  <a:srgbClr val="080808"/>
                </a:solidFill>
                <a:ea typeface="+mn-lt"/>
                <a:cs typeface="+mn-lt"/>
              </a:rPr>
              <a:t>并分析其中的依赖文件</a:t>
            </a:r>
            <a:r>
              <a:rPr lang="zh-CN" altLang="en-US" sz="900">
                <a:solidFill>
                  <a:srgbClr val="080808"/>
                </a:solidFill>
                <a:ea typeface="+mn-lt"/>
                <a:cs typeface="+mn-lt"/>
              </a:rPr>
              <a:t>，</a:t>
            </a:r>
            <a:r>
              <a:rPr lang="zh-CN" sz="900">
                <a:solidFill>
                  <a:srgbClr val="080808"/>
                </a:solidFill>
                <a:ea typeface="+mn-lt"/>
                <a:cs typeface="+mn-lt"/>
              </a:rPr>
              <a:t>生成依赖列表</a:t>
            </a:r>
            <a:r>
              <a:rPr lang="zh-CN" altLang="en-US" sz="900">
                <a:solidFill>
                  <a:srgbClr val="080808"/>
                </a:solidFill>
                <a:ea typeface="+mn-lt"/>
                <a:cs typeface="+mn-lt"/>
              </a:rPr>
              <a:t>，</a:t>
            </a:r>
            <a:r>
              <a:rPr lang="zh-CN" sz="900">
                <a:solidFill>
                  <a:srgbClr val="080808"/>
                </a:solidFill>
                <a:ea typeface="+mn-lt"/>
                <a:cs typeface="+mn-lt"/>
              </a:rPr>
              <a:t>重复前面的操作</a:t>
            </a:r>
            <a:r>
              <a:rPr lang="zh-CN" altLang="en-US" sz="900">
                <a:solidFill>
                  <a:srgbClr val="080808"/>
                </a:solidFill>
                <a:ea typeface="+mn-lt"/>
                <a:cs typeface="+mn-lt"/>
              </a:rPr>
              <a:t>，</a:t>
            </a:r>
            <a:r>
              <a:rPr lang="zh-CN" sz="900">
                <a:solidFill>
                  <a:srgbClr val="080808"/>
                </a:solidFill>
                <a:ea typeface="+mn-lt"/>
                <a:cs typeface="+mn-lt"/>
              </a:rPr>
              <a:t>递归编译</a:t>
            </a:r>
            <a:r>
              <a:rPr lang="zh-CN" altLang="en-US" sz="900">
                <a:solidFill>
                  <a:srgbClr val="080808"/>
                </a:solidFill>
                <a:ea typeface="+mn-lt"/>
                <a:cs typeface="+mn-lt"/>
              </a:rPr>
              <a:t>。</a:t>
            </a:r>
            <a:r>
              <a:rPr lang="zh-CN" sz="900">
                <a:solidFill>
                  <a:srgbClr val="080808"/>
                </a:solidFill>
                <a:ea typeface="+mn-lt"/>
                <a:cs typeface="+mn-lt"/>
              </a:rPr>
              <a:t>等所有模块都加载完毕后</a:t>
            </a:r>
            <a:r>
              <a:rPr lang="zh-CN" altLang="en-US" sz="900">
                <a:solidFill>
                  <a:srgbClr val="080808"/>
                </a:solidFill>
                <a:ea typeface="+mn-lt"/>
                <a:cs typeface="+mn-lt"/>
              </a:rPr>
              <a:t>，</a:t>
            </a:r>
            <a:r>
              <a:rPr lang="en-US" altLang="zh-CN" sz="900">
                <a:solidFill>
                  <a:srgbClr val="080808"/>
                </a:solidFill>
                <a:ea typeface="+mn-lt"/>
                <a:cs typeface="+mn-lt"/>
              </a:rPr>
              <a:t>make </a:t>
            </a:r>
            <a:r>
              <a:rPr lang="zh-CN" sz="900">
                <a:solidFill>
                  <a:srgbClr val="080808"/>
                </a:solidFill>
                <a:ea typeface="+mn-lt"/>
                <a:cs typeface="+mn-lt"/>
              </a:rPr>
              <a:t>阶段才结束</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en-US" altLang="zh-CN" sz="900">
                <a:solidFill>
                  <a:srgbClr val="080808"/>
                </a:solidFill>
                <a:ea typeface="+mn-lt"/>
                <a:cs typeface="+mn-lt"/>
              </a:rPr>
              <a:t>make </a:t>
            </a:r>
            <a:r>
              <a:rPr lang="zh-CN" sz="900">
                <a:solidFill>
                  <a:srgbClr val="080808"/>
                </a:solidFill>
                <a:ea typeface="+mn-lt"/>
                <a:cs typeface="+mn-lt"/>
              </a:rPr>
              <a:t>阶段结束后</a:t>
            </a:r>
            <a:r>
              <a:rPr lang="zh-CN" altLang="en-US" sz="900">
                <a:solidFill>
                  <a:srgbClr val="080808"/>
                </a:solidFill>
                <a:ea typeface="+mn-lt"/>
                <a:cs typeface="+mn-lt"/>
              </a:rPr>
              <a:t>，</a:t>
            </a:r>
            <a:r>
              <a:rPr lang="en-US" altLang="zh-CN" sz="900" b="1">
                <a:solidFill>
                  <a:srgbClr val="080808"/>
                </a:solidFill>
                <a:ea typeface="+mn-lt"/>
                <a:cs typeface="+mn-lt"/>
              </a:rPr>
              <a:t>compilation</a:t>
            </a:r>
            <a:r>
              <a:rPr lang="en-US" altLang="zh-CN" sz="900">
                <a:solidFill>
                  <a:srgbClr val="080808"/>
                </a:solidFill>
                <a:ea typeface="+mn-lt"/>
                <a:cs typeface="+mn-lt"/>
              </a:rPr>
              <a:t> </a:t>
            </a:r>
            <a:r>
              <a:rPr lang="zh-CN" sz="900">
                <a:solidFill>
                  <a:srgbClr val="080808"/>
                </a:solidFill>
                <a:ea typeface="+mn-lt"/>
                <a:cs typeface="+mn-lt"/>
              </a:rPr>
              <a:t>调用</a:t>
            </a:r>
            <a:r>
              <a:rPr lang="en-US" altLang="zh-CN" sz="900">
                <a:solidFill>
                  <a:srgbClr val="080808"/>
                </a:solidFill>
                <a:ea typeface="+mn-lt"/>
                <a:cs typeface="+mn-lt"/>
              </a:rPr>
              <a:t> seal </a:t>
            </a:r>
            <a:r>
              <a:rPr lang="zh-CN" sz="900">
                <a:solidFill>
                  <a:srgbClr val="080808"/>
                </a:solidFill>
                <a:ea typeface="+mn-lt"/>
                <a:cs typeface="+mn-lt"/>
              </a:rPr>
              <a:t>方法进入</a:t>
            </a:r>
            <a:r>
              <a:rPr lang="en-US" altLang="zh-CN" sz="900">
                <a:solidFill>
                  <a:srgbClr val="080808"/>
                </a:solidFill>
                <a:ea typeface="+mn-lt"/>
                <a:cs typeface="+mn-lt"/>
              </a:rPr>
              <a:t> compilation </a:t>
            </a:r>
            <a:r>
              <a:rPr lang="zh-CN" sz="900">
                <a:solidFill>
                  <a:srgbClr val="080808"/>
                </a:solidFill>
                <a:ea typeface="+mn-lt"/>
                <a:cs typeface="+mn-lt"/>
              </a:rPr>
              <a:t>的</a:t>
            </a:r>
            <a:r>
              <a:rPr lang="en-US" altLang="zh-CN" sz="900">
                <a:solidFill>
                  <a:srgbClr val="080808"/>
                </a:solidFill>
                <a:ea typeface="+mn-lt"/>
                <a:cs typeface="+mn-lt"/>
              </a:rPr>
              <a:t>seal </a:t>
            </a:r>
            <a:r>
              <a:rPr lang="zh-CN" sz="900">
                <a:solidFill>
                  <a:srgbClr val="080808"/>
                </a:solidFill>
                <a:ea typeface="+mn-lt"/>
                <a:cs typeface="+mn-lt"/>
              </a:rPr>
              <a:t>阶段</a:t>
            </a:r>
            <a:r>
              <a:rPr lang="en-US" altLang="zh-CN" sz="900">
                <a:solidFill>
                  <a:srgbClr val="080808"/>
                </a:solidFill>
                <a:ea typeface="+mn-lt"/>
                <a:cs typeface="+mn-lt"/>
              </a:rPr>
              <a:t>, </a:t>
            </a:r>
            <a:r>
              <a:rPr lang="zh-CN" sz="900">
                <a:solidFill>
                  <a:srgbClr val="080808"/>
                </a:solidFill>
                <a:ea typeface="+mn-lt"/>
                <a:cs typeface="+mn-lt"/>
              </a:rPr>
              <a:t>会触发</a:t>
            </a:r>
            <a:r>
              <a:rPr lang="en-US" altLang="zh-CN" sz="900" err="1">
                <a:solidFill>
                  <a:srgbClr val="080808"/>
                </a:solidFill>
                <a:ea typeface="+mn-lt"/>
                <a:cs typeface="+mn-lt"/>
              </a:rPr>
              <a:t>compilation.hooks.seal</a:t>
            </a:r>
            <a:r>
              <a:rPr lang="en-US" altLang="zh-CN" sz="900">
                <a:solidFill>
                  <a:srgbClr val="080808"/>
                </a:solidFill>
                <a:ea typeface="+mn-lt"/>
                <a:cs typeface="+mn-lt"/>
              </a:rPr>
              <a:t> </a:t>
            </a:r>
            <a:r>
              <a:rPr lang="zh-CN" altLang="en-US" sz="900">
                <a:solidFill>
                  <a:srgbClr val="080808"/>
                </a:solidFill>
                <a:ea typeface="+mn-lt"/>
                <a:cs typeface="+mn-lt"/>
              </a:rPr>
              <a:t>、</a:t>
            </a:r>
            <a:r>
              <a:rPr lang="en-US" altLang="zh-CN" sz="900" err="1">
                <a:solidFill>
                  <a:srgbClr val="080808"/>
                </a:solidFill>
                <a:ea typeface="+mn-lt"/>
                <a:cs typeface="+mn-lt"/>
              </a:rPr>
              <a:t>compilation.hooks.optimize</a:t>
            </a:r>
            <a:r>
              <a:rPr lang="zh-CN" altLang="en-US" sz="900">
                <a:solidFill>
                  <a:srgbClr val="080808"/>
                </a:solidFill>
                <a:ea typeface="+mn-lt"/>
                <a:cs typeface="+mn-lt"/>
              </a:rPr>
              <a:t>、</a:t>
            </a:r>
            <a:r>
              <a:rPr lang="en-US" altLang="zh-CN" sz="900" err="1">
                <a:solidFill>
                  <a:srgbClr val="080808"/>
                </a:solidFill>
                <a:ea typeface="+mn-lt"/>
                <a:cs typeface="+mn-lt"/>
              </a:rPr>
              <a:t>compilation.hooks.optimizeTree</a:t>
            </a:r>
            <a:r>
              <a:rPr lang="en-US" altLang="zh-CN" sz="900">
                <a:solidFill>
                  <a:srgbClr val="080808"/>
                </a:solidFill>
                <a:ea typeface="+mn-lt"/>
                <a:cs typeface="+mn-lt"/>
              </a:rPr>
              <a:t> </a:t>
            </a:r>
            <a:r>
              <a:rPr lang="zh-CN" sz="900">
                <a:solidFill>
                  <a:srgbClr val="080808"/>
                </a:solidFill>
                <a:ea typeface="+mn-lt"/>
                <a:cs typeface="+mn-lt"/>
              </a:rPr>
              <a:t>等钩子</a:t>
            </a:r>
            <a:r>
              <a:rPr lang="zh-CN" altLang="en-US" sz="900">
                <a:solidFill>
                  <a:srgbClr val="080808"/>
                </a:solidFill>
                <a:ea typeface="+mn-lt"/>
                <a:cs typeface="+mn-lt"/>
              </a:rPr>
              <a:t>，</a:t>
            </a:r>
            <a:r>
              <a:rPr lang="zh-CN" sz="900">
                <a:solidFill>
                  <a:srgbClr val="080808"/>
                </a:solidFill>
                <a:ea typeface="+mn-lt"/>
                <a:cs typeface="+mn-lt"/>
              </a:rPr>
              <a:t>从钩子名称可以看出来</a:t>
            </a:r>
            <a:r>
              <a:rPr lang="zh-CN" altLang="en-US" sz="900">
                <a:solidFill>
                  <a:srgbClr val="080808"/>
                </a:solidFill>
                <a:ea typeface="+mn-lt"/>
                <a:cs typeface="+mn-lt"/>
              </a:rPr>
              <a:t>，</a:t>
            </a:r>
            <a:r>
              <a:rPr lang="en-US" altLang="zh-CN" sz="900" b="1">
                <a:solidFill>
                  <a:srgbClr val="080808"/>
                </a:solidFill>
                <a:ea typeface="+mn-lt"/>
                <a:cs typeface="+mn-lt"/>
              </a:rPr>
              <a:t>Tree Shaking</a:t>
            </a:r>
            <a:r>
              <a:rPr lang="en-US" altLang="zh-CN" sz="900">
                <a:solidFill>
                  <a:srgbClr val="080808"/>
                </a:solidFill>
                <a:ea typeface="+mn-lt"/>
                <a:cs typeface="+mn-lt"/>
              </a:rPr>
              <a:t> , </a:t>
            </a:r>
            <a:r>
              <a:rPr lang="en-US" altLang="zh-CN" sz="900" b="1">
                <a:solidFill>
                  <a:srgbClr val="080808"/>
                </a:solidFill>
                <a:ea typeface="+mn-lt"/>
                <a:cs typeface="+mn-lt"/>
              </a:rPr>
              <a:t>Code </a:t>
            </a:r>
            <a:r>
              <a:rPr lang="en-US" altLang="zh-CN" sz="900" b="1" err="1">
                <a:solidFill>
                  <a:srgbClr val="080808"/>
                </a:solidFill>
                <a:ea typeface="+mn-lt"/>
                <a:cs typeface="+mn-lt"/>
              </a:rPr>
              <a:t>Spliting</a:t>
            </a:r>
            <a:r>
              <a:rPr lang="zh-CN" altLang="en-US" sz="900">
                <a:solidFill>
                  <a:srgbClr val="080808"/>
                </a:solidFill>
                <a:ea typeface="+mn-lt"/>
                <a:cs typeface="+mn-lt"/>
              </a:rPr>
              <a:t>、</a:t>
            </a:r>
            <a:r>
              <a:rPr lang="zh-CN" sz="900">
                <a:solidFill>
                  <a:srgbClr val="080808"/>
                </a:solidFill>
                <a:ea typeface="+mn-lt"/>
                <a:cs typeface="+mn-lt"/>
              </a:rPr>
              <a:t>代码压缩等都是在此阶段完成的</a:t>
            </a:r>
            <a:r>
              <a:rPr lang="zh-CN" altLang="en-US" sz="900">
                <a:solidFill>
                  <a:srgbClr val="080808"/>
                </a:solidFill>
                <a:ea typeface="+mn-lt"/>
                <a:cs typeface="+mn-lt"/>
              </a:rPr>
              <a:t>。</a:t>
            </a:r>
            <a:r>
              <a:rPr lang="zh-CN" sz="900">
                <a:solidFill>
                  <a:srgbClr val="080808"/>
                </a:solidFill>
                <a:ea typeface="+mn-lt"/>
                <a:cs typeface="+mn-lt"/>
              </a:rPr>
              <a:t>然后进入</a:t>
            </a:r>
            <a:r>
              <a:rPr lang="en-US" altLang="zh-CN" sz="900">
                <a:solidFill>
                  <a:srgbClr val="080808"/>
                </a:solidFill>
                <a:ea typeface="+mn-lt"/>
                <a:cs typeface="+mn-lt"/>
              </a:rPr>
              <a:t> emit </a:t>
            </a:r>
            <a:r>
              <a:rPr lang="zh-CN" sz="900">
                <a:solidFill>
                  <a:srgbClr val="080808"/>
                </a:solidFill>
                <a:ea typeface="+mn-lt"/>
                <a:cs typeface="+mn-lt"/>
              </a:rPr>
              <a:t>阶段</a:t>
            </a:r>
            <a:r>
              <a:rPr lang="zh-CN" altLang="en-US" sz="900">
                <a:solidFill>
                  <a:srgbClr val="080808"/>
                </a:solidFill>
                <a:ea typeface="+mn-lt"/>
                <a:cs typeface="+mn-lt"/>
              </a:rPr>
              <a:t>。</a:t>
            </a:r>
            <a:endParaRPr lang="en-US" altLang="zh-CN" sz="900">
              <a:ea typeface="+mn-lt"/>
              <a:cs typeface="+mn-lt"/>
            </a:endParaRPr>
          </a:p>
          <a:p>
            <a:pPr marL="285750" indent="-285750" algn="ctr">
              <a:lnSpc>
                <a:spcPct val="150000"/>
              </a:lnSpc>
              <a:spcBef>
                <a:spcPct val="0"/>
              </a:spcBef>
            </a:pPr>
            <a:r>
              <a:rPr lang="en-US" altLang="zh-CN" sz="900" err="1">
                <a:solidFill>
                  <a:srgbClr val="080808"/>
                </a:solidFill>
                <a:ea typeface="+mn-lt"/>
                <a:cs typeface="+mn-lt"/>
              </a:rPr>
              <a:t>compiler.hooks.emit</a:t>
            </a:r>
            <a:r>
              <a:rPr lang="zh-CN" sz="900">
                <a:solidFill>
                  <a:srgbClr val="080808"/>
                </a:solidFill>
                <a:ea typeface="+mn-lt"/>
                <a:cs typeface="+mn-lt"/>
              </a:rPr>
              <a:t>阶段</a:t>
            </a:r>
            <a:r>
              <a:rPr lang="zh-CN" altLang="en-US" sz="900">
                <a:solidFill>
                  <a:srgbClr val="080808"/>
                </a:solidFill>
                <a:ea typeface="+mn-lt"/>
                <a:cs typeface="+mn-lt"/>
              </a:rPr>
              <a:t>，</a:t>
            </a:r>
            <a:r>
              <a:rPr lang="zh-CN" sz="900">
                <a:solidFill>
                  <a:srgbClr val="080808"/>
                </a:solidFill>
                <a:ea typeface="+mn-lt"/>
                <a:cs typeface="+mn-lt"/>
              </a:rPr>
              <a:t>使用</a:t>
            </a:r>
            <a:r>
              <a:rPr lang="en-US" altLang="zh-CN" sz="900">
                <a:solidFill>
                  <a:srgbClr val="080808"/>
                </a:solidFill>
                <a:ea typeface="+mn-lt"/>
                <a:cs typeface="+mn-lt"/>
              </a:rPr>
              <a:t> </a:t>
            </a:r>
            <a:r>
              <a:rPr lang="en-US" altLang="zh-CN" sz="900" b="1">
                <a:solidFill>
                  <a:srgbClr val="080808"/>
                </a:solidFill>
                <a:ea typeface="+mn-lt"/>
                <a:cs typeface="+mn-lt"/>
              </a:rPr>
              <a:t>neo-async</a:t>
            </a:r>
            <a:r>
              <a:rPr lang="en-US" altLang="zh-CN" sz="900">
                <a:solidFill>
                  <a:srgbClr val="080808"/>
                </a:solidFill>
                <a:ea typeface="+mn-lt"/>
                <a:cs typeface="+mn-lt"/>
              </a:rPr>
              <a:t> </a:t>
            </a:r>
            <a:r>
              <a:rPr lang="zh-CN" sz="900">
                <a:solidFill>
                  <a:srgbClr val="080808"/>
                </a:solidFill>
                <a:ea typeface="+mn-lt"/>
                <a:cs typeface="+mn-lt"/>
              </a:rPr>
              <a:t>库</a:t>
            </a:r>
            <a:r>
              <a:rPr lang="zh-CN" altLang="en-US" sz="900">
                <a:solidFill>
                  <a:srgbClr val="080808"/>
                </a:solidFill>
                <a:ea typeface="+mn-lt"/>
                <a:cs typeface="+mn-lt"/>
              </a:rPr>
              <a:t>，</a:t>
            </a:r>
            <a:r>
              <a:rPr lang="zh-CN" sz="900">
                <a:solidFill>
                  <a:srgbClr val="080808"/>
                </a:solidFill>
                <a:ea typeface="+mn-lt"/>
                <a:cs typeface="+mn-lt"/>
              </a:rPr>
              <a:t>并行写入文件</a:t>
            </a:r>
            <a:r>
              <a:rPr lang="zh-CN" altLang="en-US" sz="900">
                <a:solidFill>
                  <a:srgbClr val="080808"/>
                </a:solidFill>
                <a:ea typeface="+mn-lt"/>
                <a:cs typeface="+mn-lt"/>
              </a:rPr>
              <a:t>。</a:t>
            </a:r>
            <a:endParaRPr lang="en-US" altLang="zh-CN" sz="900">
              <a:ea typeface="+mn-lt"/>
              <a:cs typeface="+mn-lt"/>
            </a:endParaRPr>
          </a:p>
          <a:p>
            <a:pPr algn="l"/>
            <a:endParaRPr lang="zh-CN" altLang="en-US" sz="1000">
              <a:ea typeface="宋体"/>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Grp="1" noRot="1" noChangeAspect="1" noMove="1" noResize="1" noEditPoints="1" noAdjustHandles="1" noChangeArrowheads="1" noChangeShapeType="1" noTextEdit="1"/>
          </p:cNvSpPr>
          <p:nvPr/>
        </p:nvSpPr>
        <p:spPr>
          <a:xfrm>
            <a:off x="4622448"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4767837"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p:cNvSpPr>
            <a:spLocks noGrp="1"/>
          </p:cNvSpPr>
          <p:nvPr>
            <p:ph type="ctrTitle"/>
          </p:nvPr>
        </p:nvSpPr>
        <p:spPr>
          <a:xfrm>
            <a:off x="207982" y="284997"/>
            <a:ext cx="5825061" cy="6314900"/>
          </a:xfrm>
        </p:spPr>
        <p:txBody>
          <a:bodyPr vert="horz" lIns="91440" tIns="45720" rIns="91440" bIns="45720" rtlCol="0" anchor="ctr">
            <a:normAutofit/>
          </a:bodyPr>
          <a:lstStyle/>
          <a:p>
            <a:pPr algn="l"/>
            <a:br>
              <a:rPr lang="en-US" sz="1700" b="1" dirty="0">
                <a:ea typeface="+mj-lt"/>
                <a:cs typeface="+mj-lt"/>
              </a:rPr>
            </a:br>
            <a:br>
              <a:rPr lang="en-US" sz="1700" b="1" dirty="0">
                <a:ea typeface="+mj-lt"/>
                <a:cs typeface="+mj-lt"/>
              </a:rPr>
            </a:br>
            <a:r>
              <a:rPr lang="en-US" sz="2200" b="1" dirty="0">
                <a:solidFill>
                  <a:srgbClr val="080808"/>
                </a:solidFill>
                <a:ea typeface="+mj-lt"/>
                <a:cs typeface="+mj-lt"/>
              </a:rPr>
              <a:t>                       unbundle </a:t>
            </a:r>
            <a:r>
              <a:rPr lang="zh-CN" altLang="en-US" sz="2200" b="1">
                <a:solidFill>
                  <a:srgbClr val="080808"/>
                </a:solidFill>
                <a:ea typeface="+mj-lt"/>
                <a:cs typeface="+mj-lt"/>
              </a:rPr>
              <a:t>机制</a:t>
            </a:r>
            <a:br>
              <a:rPr lang="zh-CN" altLang="en-US" sz="2200" b="1" dirty="0">
                <a:ea typeface="+mj-lt"/>
                <a:cs typeface="+mj-lt"/>
              </a:rPr>
            </a:br>
            <a:br>
              <a:rPr lang="zh-CN" altLang="en-US" sz="2200" b="1" dirty="0">
                <a:ea typeface="+mj-lt"/>
                <a:cs typeface="+mj-lt"/>
              </a:rPr>
            </a:br>
            <a:r>
              <a:rPr lang="en-US" altLang="zh-CN" sz="1700" b="1" dirty="0">
                <a:solidFill>
                  <a:srgbClr val="080808"/>
                </a:solidFill>
                <a:ea typeface="+mj-lt"/>
                <a:cs typeface="+mj-lt"/>
              </a:rPr>
              <a:t>Vite</a:t>
            </a:r>
            <a:r>
              <a:rPr lang="zh-CN" altLang="en-US" sz="1700" b="1">
                <a:solidFill>
                  <a:srgbClr val="080808"/>
                </a:solidFill>
                <a:ea typeface="+mj-lt"/>
                <a:cs typeface="+mj-lt"/>
              </a:rPr>
              <a:t> 的快，主要体现在两个方面</a:t>
            </a:r>
            <a:r>
              <a:rPr lang="en-US" altLang="zh-CN" sz="1700" b="1" dirty="0">
                <a:solidFill>
                  <a:srgbClr val="080808"/>
                </a:solidFill>
                <a:ea typeface="+mj-lt"/>
                <a:cs typeface="+mj-lt"/>
              </a:rPr>
              <a:t>:</a:t>
            </a:r>
            <a:r>
              <a:rPr lang="zh-CN" altLang="en-US" sz="1700" b="1">
                <a:solidFill>
                  <a:srgbClr val="080808"/>
                </a:solidFill>
                <a:ea typeface="+mj-lt"/>
                <a:cs typeface="+mj-lt"/>
              </a:rPr>
              <a:t> 快速的冷启动和快速的热更新。而 </a:t>
            </a:r>
            <a:r>
              <a:rPr lang="en-US" altLang="zh-CN" sz="1700" b="1" dirty="0">
                <a:solidFill>
                  <a:srgbClr val="080808"/>
                </a:solidFill>
                <a:ea typeface="+mj-lt"/>
                <a:cs typeface="+mj-lt"/>
              </a:rPr>
              <a:t>Vite</a:t>
            </a:r>
            <a:r>
              <a:rPr lang="zh-CN" altLang="en-US" sz="1700" b="1">
                <a:solidFill>
                  <a:srgbClr val="080808"/>
                </a:solidFill>
                <a:ea typeface="+mj-lt"/>
                <a:cs typeface="+mj-lt"/>
              </a:rPr>
              <a:t> 之所以能有如此优秀的表现，完全归</a:t>
            </a:r>
            <a:r>
              <a:rPr lang="en-US" sz="1700" b="1" dirty="0" err="1">
                <a:solidFill>
                  <a:srgbClr val="080808"/>
                </a:solidFill>
                <a:ea typeface="+mj-lt"/>
                <a:cs typeface="+mj-lt"/>
              </a:rPr>
              <a:t>功于</a:t>
            </a:r>
            <a:r>
              <a:rPr lang="en-US" sz="1700" b="1" dirty="0">
                <a:solidFill>
                  <a:srgbClr val="080808"/>
                </a:solidFill>
                <a:ea typeface="+mj-lt"/>
                <a:cs typeface="+mj-lt"/>
              </a:rPr>
              <a:t> Vite </a:t>
            </a:r>
            <a:r>
              <a:rPr lang="en-US" sz="1700" b="1" dirty="0" err="1">
                <a:solidFill>
                  <a:srgbClr val="080808"/>
                </a:solidFill>
                <a:ea typeface="+mj-lt"/>
                <a:cs typeface="+mj-lt"/>
              </a:rPr>
              <a:t>借助了浏览器对</a:t>
            </a:r>
            <a:r>
              <a:rPr lang="en-US" sz="1700" b="1" dirty="0">
                <a:solidFill>
                  <a:srgbClr val="080808"/>
                </a:solidFill>
                <a:ea typeface="+mj-lt"/>
                <a:cs typeface="+mj-lt"/>
              </a:rPr>
              <a:t> ESM </a:t>
            </a:r>
            <a:r>
              <a:rPr lang="en-US" sz="1700" b="1" dirty="0" err="1">
                <a:solidFill>
                  <a:srgbClr val="080808"/>
                </a:solidFill>
                <a:ea typeface="+mj-lt"/>
                <a:cs typeface="+mj-lt"/>
              </a:rPr>
              <a:t>规范的支持，采取了与</a:t>
            </a:r>
            <a:r>
              <a:rPr lang="en-US" sz="1700" b="1" dirty="0">
                <a:solidFill>
                  <a:srgbClr val="080808"/>
                </a:solidFill>
                <a:ea typeface="+mj-lt"/>
                <a:cs typeface="+mj-lt"/>
              </a:rPr>
              <a:t> Webpack </a:t>
            </a:r>
            <a:r>
              <a:rPr lang="zh-CN" altLang="en-US" sz="1700" b="1">
                <a:solidFill>
                  <a:srgbClr val="080808"/>
                </a:solidFill>
                <a:ea typeface="+mj-lt"/>
                <a:cs typeface="+mj-lt"/>
              </a:rPr>
              <a:t>完全不同的</a:t>
            </a:r>
            <a:r>
              <a:rPr lang="en-US" sz="1700" b="1" dirty="0">
                <a:solidFill>
                  <a:srgbClr val="080808"/>
                </a:solidFill>
                <a:ea typeface="+mj-lt"/>
                <a:cs typeface="+mj-lt"/>
              </a:rPr>
              <a:t> unbundle </a:t>
            </a:r>
            <a:r>
              <a:rPr lang="en-US" sz="1700" b="1" dirty="0" err="1">
                <a:solidFill>
                  <a:srgbClr val="080808"/>
                </a:solidFill>
                <a:ea typeface="+mj-lt"/>
                <a:cs typeface="+mj-lt"/>
              </a:rPr>
              <a:t>机制</a:t>
            </a:r>
            <a:r>
              <a:rPr lang="en-US" sz="1700" b="1" dirty="0">
                <a:solidFill>
                  <a:srgbClr val="080808"/>
                </a:solidFill>
                <a:ea typeface="+mj-lt"/>
                <a:cs typeface="+mj-lt"/>
              </a:rPr>
              <a:t>。</a:t>
            </a:r>
            <a:br>
              <a:rPr lang="en-US" sz="1700" b="1" dirty="0">
                <a:ea typeface="+mj-lt"/>
                <a:cs typeface="+mj-lt"/>
              </a:rPr>
            </a:br>
            <a:br>
              <a:rPr lang="en-US" sz="1700" b="1" dirty="0">
                <a:ea typeface="+mj-lt"/>
                <a:cs typeface="+mj-lt"/>
              </a:rPr>
            </a:br>
            <a:br>
              <a:rPr lang="en-US" sz="1700" b="1" dirty="0">
                <a:ea typeface="+mj-lt"/>
                <a:cs typeface="+mj-lt"/>
              </a:rPr>
            </a:br>
            <a:br>
              <a:rPr lang="en-US" sz="1700" b="1" dirty="0">
                <a:ea typeface="+mj-lt"/>
                <a:cs typeface="+mj-lt"/>
              </a:rPr>
            </a:br>
            <a:r>
              <a:rPr lang="en-US" sz="1700" b="1" dirty="0">
                <a:solidFill>
                  <a:srgbClr val="080808"/>
                </a:solidFill>
                <a:ea typeface="+mj-lt"/>
                <a:cs typeface="+mj-lt"/>
              </a:rPr>
              <a:t>Vite unbundle</a:t>
            </a:r>
            <a:r>
              <a:rPr lang="en-US" sz="1700" dirty="0">
                <a:solidFill>
                  <a:schemeClr val="tx1">
                    <a:lumMod val="85000"/>
                    <a:lumOff val="15000"/>
                  </a:schemeClr>
                </a:solidFill>
                <a:ea typeface="+mj-lt"/>
                <a:cs typeface="+mj-lt"/>
              </a:rPr>
              <a:t> </a:t>
            </a:r>
            <a:r>
              <a:rPr lang="zh-CN" sz="1700">
                <a:solidFill>
                  <a:schemeClr val="tx1">
                    <a:lumMod val="85000"/>
                    <a:lumOff val="15000"/>
                  </a:schemeClr>
                </a:solidFill>
                <a:ea typeface="+mj-lt"/>
                <a:cs typeface="+mj-lt"/>
              </a:rPr>
              <a:t>机制，顾名思义，不需要做 </a:t>
            </a:r>
            <a:r>
              <a:rPr lang="en-US" sz="1700" dirty="0">
                <a:solidFill>
                  <a:schemeClr val="tx1">
                    <a:lumMod val="85000"/>
                    <a:lumOff val="15000"/>
                  </a:schemeClr>
                </a:solidFill>
                <a:ea typeface="+mj-lt"/>
                <a:cs typeface="+mj-lt"/>
              </a:rPr>
              <a:t>bundle </a:t>
            </a:r>
            <a:r>
              <a:rPr lang="zh-CN" sz="1700">
                <a:solidFill>
                  <a:schemeClr val="tx1">
                    <a:lumMod val="85000"/>
                    <a:lumOff val="15000"/>
                  </a:schemeClr>
                </a:solidFill>
                <a:ea typeface="+mj-lt"/>
                <a:cs typeface="+mj-lt"/>
              </a:rPr>
              <a:t>操作，即不需要构建、分解 </a:t>
            </a:r>
            <a:r>
              <a:rPr lang="en-US" sz="1700" dirty="0">
                <a:solidFill>
                  <a:schemeClr val="tx1">
                    <a:lumMod val="85000"/>
                    <a:lumOff val="15000"/>
                  </a:schemeClr>
                </a:solidFill>
                <a:ea typeface="+mj-lt"/>
                <a:cs typeface="+mj-lt"/>
              </a:rPr>
              <a:t>module graph</a:t>
            </a:r>
            <a:r>
              <a:rPr lang="zh-CN" sz="1700">
                <a:solidFill>
                  <a:schemeClr val="tx1">
                    <a:lumMod val="85000"/>
                    <a:lumOff val="15000"/>
                  </a:schemeClr>
                </a:solidFill>
                <a:ea typeface="+mj-lt"/>
                <a:cs typeface="+mj-lt"/>
              </a:rPr>
              <a:t>，源文件之间的依赖关系完全通过浏览器对 </a:t>
            </a:r>
            <a:r>
              <a:rPr lang="en-US" sz="1700" dirty="0">
                <a:solidFill>
                  <a:schemeClr val="tx1">
                    <a:lumMod val="85000"/>
                    <a:lumOff val="15000"/>
                  </a:schemeClr>
                </a:solidFill>
                <a:ea typeface="+mj-lt"/>
                <a:cs typeface="+mj-lt"/>
              </a:rPr>
              <a:t>ESM </a:t>
            </a:r>
            <a:r>
              <a:rPr lang="zh-CN" sz="1700">
                <a:solidFill>
                  <a:schemeClr val="tx1">
                    <a:lumMod val="85000"/>
                    <a:lumOff val="15000"/>
                  </a:schemeClr>
                </a:solidFill>
                <a:ea typeface="+mj-lt"/>
                <a:cs typeface="+mj-lt"/>
              </a:rPr>
              <a:t>规范的支持来解析。这就使得 </a:t>
            </a:r>
            <a:r>
              <a:rPr lang="en-US" sz="1700" dirty="0">
                <a:solidFill>
                  <a:schemeClr val="tx1">
                    <a:lumMod val="85000"/>
                    <a:lumOff val="15000"/>
                  </a:schemeClr>
                </a:solidFill>
                <a:ea typeface="+mj-lt"/>
                <a:cs typeface="+mj-lt"/>
              </a:rPr>
              <a:t>dev server </a:t>
            </a:r>
            <a:r>
              <a:rPr lang="zh-CN" sz="1700">
                <a:solidFill>
                  <a:schemeClr val="tx1">
                    <a:lumMod val="85000"/>
                    <a:lumOff val="15000"/>
                  </a:schemeClr>
                </a:solidFill>
                <a:ea typeface="+mj-lt"/>
                <a:cs typeface="+mj-lt"/>
              </a:rPr>
              <a:t>在启动过程中只需做一些初始化的工作，剩下的完全由浏览器支持。</a:t>
            </a:r>
            <a:br>
              <a:rPr lang="zh-CN" altLang="en-US" sz="1700" dirty="0">
                <a:solidFill>
                  <a:schemeClr val="tx1">
                    <a:lumMod val="85000"/>
                    <a:lumOff val="15000"/>
                  </a:schemeClr>
                </a:solidFill>
                <a:ea typeface="+mj-lt"/>
                <a:cs typeface="+mj-lt"/>
              </a:rPr>
            </a:br>
            <a:endParaRPr lang="zh-CN" altLang="en-US" sz="1700">
              <a:solidFill>
                <a:schemeClr val="tx1">
                  <a:lumMod val="85000"/>
                  <a:lumOff val="15000"/>
                </a:schemeClr>
              </a:solidFill>
              <a:ea typeface="+mj-lt"/>
              <a:cs typeface="+mj-lt"/>
            </a:endParaRPr>
          </a:p>
          <a:p>
            <a:pPr algn="l"/>
            <a:r>
              <a:rPr lang="zh-CN" sz="1700" b="1" i="1">
                <a:solidFill>
                  <a:schemeClr val="tx1">
                    <a:lumMod val="85000"/>
                    <a:lumOff val="15000"/>
                  </a:schemeClr>
                </a:solidFill>
                <a:ea typeface="+mj-lt"/>
                <a:cs typeface="+mj-lt"/>
              </a:rPr>
              <a:t>那有的同学就会问，源文件的 </a:t>
            </a:r>
            <a:r>
              <a:rPr lang="en-US" sz="1700" b="1" i="1" dirty="0">
                <a:solidFill>
                  <a:schemeClr val="tx1">
                    <a:lumMod val="85000"/>
                    <a:lumOff val="15000"/>
                  </a:schemeClr>
                </a:solidFill>
                <a:ea typeface="+mj-lt"/>
                <a:cs typeface="+mj-lt"/>
              </a:rPr>
              <a:t>resolve</a:t>
            </a:r>
            <a:r>
              <a:rPr lang="zh-CN" sz="1700" b="1" i="1">
                <a:solidFill>
                  <a:schemeClr val="tx1">
                    <a:lumMod val="85000"/>
                    <a:lumOff val="15000"/>
                  </a:schemeClr>
                </a:solidFill>
                <a:ea typeface="+mj-lt"/>
                <a:cs typeface="+mj-lt"/>
              </a:rPr>
              <a:t>、</a:t>
            </a:r>
            <a:r>
              <a:rPr lang="en-US" sz="1700" b="1" i="1" dirty="0">
                <a:solidFill>
                  <a:schemeClr val="tx1">
                    <a:lumMod val="85000"/>
                    <a:lumOff val="15000"/>
                  </a:schemeClr>
                </a:solidFill>
                <a:ea typeface="+mj-lt"/>
                <a:cs typeface="+mj-lt"/>
              </a:rPr>
              <a:t>load</a:t>
            </a:r>
            <a:r>
              <a:rPr lang="zh-CN" sz="1700" b="1" i="1">
                <a:solidFill>
                  <a:schemeClr val="tx1">
                    <a:lumMod val="85000"/>
                    <a:lumOff val="15000"/>
                  </a:schemeClr>
                </a:solidFill>
                <a:ea typeface="+mj-lt"/>
                <a:cs typeface="+mj-lt"/>
              </a:rPr>
              <a:t>、</a:t>
            </a:r>
            <a:r>
              <a:rPr lang="en-US" sz="1700" b="1" i="1" dirty="0">
                <a:solidFill>
                  <a:schemeClr val="tx1">
                    <a:lumMod val="85000"/>
                    <a:lumOff val="15000"/>
                  </a:schemeClr>
                </a:solidFill>
                <a:ea typeface="+mj-lt"/>
                <a:cs typeface="+mj-lt"/>
              </a:rPr>
              <a:t>transform</a:t>
            </a:r>
            <a:r>
              <a:rPr lang="zh-CN" sz="1700" b="1" i="1">
                <a:solidFill>
                  <a:schemeClr val="tx1">
                    <a:lumMod val="85000"/>
                    <a:lumOff val="15000"/>
                  </a:schemeClr>
                </a:solidFill>
                <a:ea typeface="+mj-lt"/>
                <a:cs typeface="+mj-lt"/>
              </a:rPr>
              <a:t>、</a:t>
            </a:r>
            <a:r>
              <a:rPr lang="en-US" sz="1700" b="1" i="1" dirty="0">
                <a:solidFill>
                  <a:schemeClr val="tx1">
                    <a:lumMod val="85000"/>
                    <a:lumOff val="15000"/>
                  </a:schemeClr>
                </a:solidFill>
                <a:ea typeface="+mj-lt"/>
                <a:cs typeface="+mj-lt"/>
              </a:rPr>
              <a:t>parse </a:t>
            </a:r>
            <a:r>
              <a:rPr lang="zh-CN" sz="1700" b="1" i="1">
                <a:solidFill>
                  <a:schemeClr val="tx1">
                    <a:lumMod val="85000"/>
                    <a:lumOff val="15000"/>
                  </a:schemeClr>
                </a:solidFill>
                <a:ea typeface="+mj-lt"/>
                <a:cs typeface="+mj-lt"/>
              </a:rPr>
              <a:t>什么时候做呢 ？</a:t>
            </a:r>
            <a:br>
              <a:rPr lang="zh-CN" altLang="en-US" sz="1700" b="1" i="1" dirty="0">
                <a:solidFill>
                  <a:schemeClr val="tx1">
                    <a:lumMod val="85000"/>
                    <a:lumOff val="15000"/>
                  </a:schemeClr>
                </a:solidFill>
                <a:ea typeface="+mj-lt"/>
                <a:cs typeface="+mj-lt"/>
              </a:rPr>
            </a:br>
            <a:endParaRPr lang="en-US" sz="1700" b="1" i="1">
              <a:solidFill>
                <a:schemeClr val="tx1">
                  <a:lumMod val="85000"/>
                  <a:lumOff val="15000"/>
                </a:schemeClr>
              </a:solidFill>
              <a:ea typeface="+mj-lt"/>
              <a:cs typeface="+mj-lt"/>
            </a:endParaRPr>
          </a:p>
          <a:p>
            <a:pPr algn="l"/>
            <a:r>
              <a:rPr lang="en-US" sz="1700" dirty="0">
                <a:solidFill>
                  <a:schemeClr val="accent1"/>
                </a:solidFill>
                <a:ea typeface="+mj-lt"/>
                <a:cs typeface="+mj-lt"/>
              </a:rPr>
              <a:t>Explain:</a:t>
            </a:r>
            <a:r>
              <a:rPr lang="zh-CN" sz="1700">
                <a:solidFill>
                  <a:schemeClr val="tx1">
                    <a:lumMod val="85000"/>
                    <a:lumOff val="15000"/>
                  </a:schemeClr>
                </a:solidFill>
                <a:ea typeface="+mj-lt"/>
                <a:cs typeface="+mj-lt"/>
              </a:rPr>
              <a:t>浏览器发起请求以后，</a:t>
            </a:r>
            <a:r>
              <a:rPr lang="en-US" sz="1700" dirty="0">
                <a:solidFill>
                  <a:schemeClr val="tx1">
                    <a:lumMod val="85000"/>
                    <a:lumOff val="15000"/>
                  </a:schemeClr>
                </a:solidFill>
                <a:ea typeface="+mj-lt"/>
                <a:cs typeface="+mj-lt"/>
              </a:rPr>
              <a:t>dev server </a:t>
            </a:r>
            <a:r>
              <a:rPr lang="zh-CN" sz="1700">
                <a:solidFill>
                  <a:schemeClr val="tx1">
                    <a:lumMod val="85000"/>
                    <a:lumOff val="15000"/>
                  </a:schemeClr>
                </a:solidFill>
                <a:ea typeface="+mj-lt"/>
                <a:cs typeface="+mj-lt"/>
              </a:rPr>
              <a:t>端会通过 </a:t>
            </a:r>
            <a:r>
              <a:rPr lang="en-US" sz="1700" dirty="0" err="1">
                <a:solidFill>
                  <a:schemeClr val="tx1">
                    <a:lumMod val="85000"/>
                    <a:lumOff val="15000"/>
                  </a:schemeClr>
                </a:solidFill>
                <a:ea typeface="+mj-lt"/>
                <a:cs typeface="+mj-lt"/>
              </a:rPr>
              <a:t>middlewares</a:t>
            </a:r>
            <a:r>
              <a:rPr lang="en-US" sz="1700" dirty="0">
                <a:solidFill>
                  <a:schemeClr val="tx1">
                    <a:lumMod val="85000"/>
                    <a:lumOff val="15000"/>
                  </a:schemeClr>
                </a:solidFill>
                <a:ea typeface="+mj-lt"/>
                <a:cs typeface="+mj-lt"/>
              </a:rPr>
              <a:t> </a:t>
            </a:r>
            <a:r>
              <a:rPr lang="zh-CN" sz="1700">
                <a:solidFill>
                  <a:schemeClr val="tx1">
                    <a:lumMod val="85000"/>
                    <a:lumOff val="15000"/>
                  </a:schemeClr>
                </a:solidFill>
                <a:ea typeface="+mj-lt"/>
                <a:cs typeface="+mj-lt"/>
              </a:rPr>
              <a:t>对请求做拦截，然后对源文件做 </a:t>
            </a:r>
            <a:r>
              <a:rPr lang="en-US" sz="1700" dirty="0">
                <a:solidFill>
                  <a:schemeClr val="tx1">
                    <a:lumMod val="85000"/>
                    <a:lumOff val="15000"/>
                  </a:schemeClr>
                </a:solidFill>
                <a:ea typeface="+mj-lt"/>
                <a:cs typeface="+mj-lt"/>
              </a:rPr>
              <a:t>resolve</a:t>
            </a:r>
            <a:r>
              <a:rPr lang="zh-CN" sz="1700">
                <a:solidFill>
                  <a:schemeClr val="tx1">
                    <a:lumMod val="85000"/>
                    <a:lumOff val="15000"/>
                  </a:schemeClr>
                </a:solidFill>
                <a:ea typeface="+mj-lt"/>
                <a:cs typeface="+mj-lt"/>
              </a:rPr>
              <a:t>、</a:t>
            </a:r>
            <a:r>
              <a:rPr lang="en-US" sz="1700" dirty="0">
                <a:solidFill>
                  <a:schemeClr val="tx1">
                    <a:lumMod val="85000"/>
                    <a:lumOff val="15000"/>
                  </a:schemeClr>
                </a:solidFill>
                <a:ea typeface="+mj-lt"/>
                <a:cs typeface="+mj-lt"/>
              </a:rPr>
              <a:t>load</a:t>
            </a:r>
            <a:r>
              <a:rPr lang="zh-CN" sz="1700">
                <a:solidFill>
                  <a:schemeClr val="tx1">
                    <a:lumMod val="85000"/>
                    <a:lumOff val="15000"/>
                  </a:schemeClr>
                </a:solidFill>
                <a:ea typeface="+mj-lt"/>
                <a:cs typeface="+mj-lt"/>
              </a:rPr>
              <a:t>、</a:t>
            </a:r>
            <a:r>
              <a:rPr lang="en-US" sz="1700" dirty="0">
                <a:solidFill>
                  <a:schemeClr val="tx1">
                    <a:lumMod val="85000"/>
                    <a:lumOff val="15000"/>
                  </a:schemeClr>
                </a:solidFill>
                <a:ea typeface="+mj-lt"/>
                <a:cs typeface="+mj-lt"/>
              </a:rPr>
              <a:t>transform</a:t>
            </a:r>
            <a:r>
              <a:rPr lang="zh-CN" sz="1700">
                <a:solidFill>
                  <a:schemeClr val="tx1">
                    <a:lumMod val="85000"/>
                    <a:lumOff val="15000"/>
                  </a:schemeClr>
                </a:solidFill>
                <a:ea typeface="+mj-lt"/>
                <a:cs typeface="+mj-lt"/>
              </a:rPr>
              <a:t>、</a:t>
            </a:r>
            <a:r>
              <a:rPr lang="en-US" sz="1700" dirty="0">
                <a:solidFill>
                  <a:schemeClr val="tx1">
                    <a:lumMod val="85000"/>
                    <a:lumOff val="15000"/>
                  </a:schemeClr>
                </a:solidFill>
                <a:ea typeface="+mj-lt"/>
                <a:cs typeface="+mj-lt"/>
              </a:rPr>
              <a:t>parse </a:t>
            </a:r>
            <a:r>
              <a:rPr lang="zh-CN" sz="1700">
                <a:solidFill>
                  <a:schemeClr val="tx1">
                    <a:lumMod val="85000"/>
                    <a:lumOff val="15000"/>
                  </a:schemeClr>
                </a:solidFill>
                <a:ea typeface="+mj-lt"/>
                <a:cs typeface="+mj-lt"/>
              </a:rPr>
              <a:t>操作，然后再将转换以后的内容发送给浏览器。</a:t>
            </a:r>
            <a:endParaRPr lang="en-US" sz="1700">
              <a:solidFill>
                <a:schemeClr val="tx1">
                  <a:lumMod val="85000"/>
                  <a:lumOff val="15000"/>
                </a:schemeClr>
              </a:solidFill>
              <a:ea typeface="+mj-lt"/>
              <a:cs typeface="+mj-lt"/>
            </a:endParaRPr>
          </a:p>
          <a:p>
            <a:pPr algn="l"/>
            <a:r>
              <a:rPr lang="zh-CN" sz="1700">
                <a:solidFill>
                  <a:schemeClr val="tx1">
                    <a:lumMod val="85000"/>
                    <a:lumOff val="15000"/>
                  </a:schemeClr>
                </a:solidFill>
                <a:ea typeface="+mj-lt"/>
                <a:cs typeface="+mj-lt"/>
              </a:rPr>
              <a:t>这样，通过 </a:t>
            </a:r>
            <a:r>
              <a:rPr lang="en-US" sz="1700" dirty="0">
                <a:solidFill>
                  <a:schemeClr val="tx1">
                    <a:lumMod val="85000"/>
                    <a:lumOff val="15000"/>
                  </a:schemeClr>
                </a:solidFill>
                <a:ea typeface="+mj-lt"/>
                <a:cs typeface="+mj-lt"/>
              </a:rPr>
              <a:t>unbundle </a:t>
            </a:r>
            <a:r>
              <a:rPr lang="zh-CN" sz="1700">
                <a:solidFill>
                  <a:schemeClr val="tx1">
                    <a:lumMod val="85000"/>
                    <a:lumOff val="15000"/>
                  </a:schemeClr>
                </a:solidFill>
                <a:ea typeface="+mj-lt"/>
                <a:cs typeface="+mj-lt"/>
              </a:rPr>
              <a:t>机制， </a:t>
            </a:r>
            <a:r>
              <a:rPr lang="en-US" sz="1700" dirty="0">
                <a:solidFill>
                  <a:schemeClr val="tx1">
                    <a:lumMod val="85000"/>
                    <a:lumOff val="15000"/>
                  </a:schemeClr>
                </a:solidFill>
                <a:ea typeface="+mj-lt"/>
                <a:cs typeface="+mj-lt"/>
              </a:rPr>
              <a:t>Vite </a:t>
            </a:r>
            <a:r>
              <a:rPr lang="zh-CN" sz="1700">
                <a:solidFill>
                  <a:schemeClr val="tx1">
                    <a:lumMod val="85000"/>
                    <a:lumOff val="15000"/>
                  </a:schemeClr>
                </a:solidFill>
                <a:ea typeface="+mj-lt"/>
                <a:cs typeface="+mj-lt"/>
              </a:rPr>
              <a:t>便可以在 </a:t>
            </a:r>
            <a:r>
              <a:rPr lang="en-US" sz="1700" dirty="0">
                <a:solidFill>
                  <a:schemeClr val="tx1">
                    <a:lumMod val="85000"/>
                    <a:lumOff val="15000"/>
                  </a:schemeClr>
                </a:solidFill>
                <a:ea typeface="+mj-lt"/>
                <a:cs typeface="+mj-lt"/>
              </a:rPr>
              <a:t>dev server </a:t>
            </a:r>
            <a:r>
              <a:rPr lang="zh-CN" sz="1700">
                <a:solidFill>
                  <a:schemeClr val="tx1">
                    <a:lumMod val="85000"/>
                    <a:lumOff val="15000"/>
                  </a:schemeClr>
                </a:solidFill>
                <a:ea typeface="+mj-lt"/>
                <a:cs typeface="+mj-lt"/>
              </a:rPr>
              <a:t>启动方面获取远超于 </a:t>
            </a:r>
            <a:r>
              <a:rPr lang="en-US" sz="1700" dirty="0">
                <a:solidFill>
                  <a:schemeClr val="tx1">
                    <a:lumMod val="85000"/>
                    <a:lumOff val="15000"/>
                  </a:schemeClr>
                </a:solidFill>
                <a:ea typeface="+mj-lt"/>
                <a:cs typeface="+mj-lt"/>
              </a:rPr>
              <a:t>Webpack </a:t>
            </a:r>
            <a:r>
              <a:rPr lang="zh-CN" sz="1700">
                <a:solidFill>
                  <a:schemeClr val="tx1">
                    <a:lumMod val="85000"/>
                    <a:lumOff val="15000"/>
                  </a:schemeClr>
                </a:solidFill>
                <a:ea typeface="+mj-lt"/>
                <a:cs typeface="+mj-lt"/>
              </a:rPr>
              <a:t>的优秀体验。</a:t>
            </a:r>
            <a:endParaRPr lang="zh-CN" altLang="en-US" sz="1700">
              <a:solidFill>
                <a:schemeClr val="tx1">
                  <a:lumMod val="85000"/>
                  <a:lumOff val="15000"/>
                </a:schemeClr>
              </a:solidFill>
              <a:ea typeface="+mj-lt"/>
              <a:cs typeface="+mj-lt"/>
            </a:endParaRPr>
          </a:p>
        </p:txBody>
      </p:sp>
      <p:sp>
        <p:nvSpPr>
          <p:cNvPr id="3" name="副标题 2"/>
          <p:cNvSpPr>
            <a:spLocks noGrp="1"/>
          </p:cNvSpPr>
          <p:nvPr>
            <p:ph type="subTitle" idx="1"/>
          </p:nvPr>
        </p:nvSpPr>
        <p:spPr>
          <a:xfrm>
            <a:off x="7329412" y="1091821"/>
            <a:ext cx="4363895" cy="4674357"/>
          </a:xfrm>
        </p:spPr>
        <p:txBody>
          <a:bodyPr vert="horz" lIns="91440" tIns="45720" rIns="91440" bIns="45720" rtlCol="0" anchor="ctr">
            <a:normAutofit/>
          </a:bodyPr>
          <a:lstStyle/>
          <a:p>
            <a:pPr indent="-228600" algn="l">
              <a:spcBef>
                <a:spcPct val="0"/>
              </a:spcBef>
              <a:buFont typeface="Arial" panose="020B0604020202020204" pitchFamily="34" charset="0"/>
              <a:buChar char="•"/>
            </a:pPr>
            <a:endParaRPr lang="en-US" altLang="zh-CN" sz="1800">
              <a:solidFill>
                <a:schemeClr val="bg1"/>
              </a:solidFill>
            </a:endParaRPr>
          </a:p>
          <a:p>
            <a:pPr>
              <a:spcBef>
                <a:spcPct val="0"/>
              </a:spcBef>
            </a:pPr>
            <a:r>
              <a:rPr lang="zh-CN" altLang="en-US" sz="1800">
                <a:solidFill>
                  <a:srgbClr val="FF0000"/>
                </a:solidFill>
                <a:ea typeface="宋体"/>
              </a:rPr>
              <a:t>总结 </a:t>
            </a:r>
            <a:r>
              <a:rPr lang="en-US" altLang="zh-CN" sz="1800">
                <a:solidFill>
                  <a:srgbClr val="FF0000"/>
                </a:solidFill>
                <a:ea typeface="宋体"/>
              </a:rPr>
              <a:t>unbundle </a:t>
            </a:r>
            <a:r>
              <a:rPr lang="zh-CN" altLang="en-US" sz="1800">
                <a:solidFill>
                  <a:srgbClr val="FF0000"/>
                </a:solidFill>
                <a:ea typeface="宋体"/>
              </a:rPr>
              <a:t>机制的核心</a:t>
            </a:r>
            <a:r>
              <a:rPr lang="en-US" altLang="zh-CN" sz="1800">
                <a:solidFill>
                  <a:srgbClr val="FF0000"/>
                </a:solidFill>
                <a:ea typeface="宋体"/>
              </a:rPr>
              <a:t>:</a:t>
            </a:r>
            <a:endParaRPr lang="en-US" altLang="zh-CN" sz="1800">
              <a:solidFill>
                <a:srgbClr val="FF0000"/>
              </a:solidFill>
              <a:ea typeface="宋体"/>
              <a:cs typeface="Calibri" panose="020F0502020204030204"/>
            </a:endParaRPr>
          </a:p>
          <a:p>
            <a:pPr marL="342900" indent="-342900" algn="l">
              <a:spcBef>
                <a:spcPct val="0"/>
              </a:spcBef>
              <a:buAutoNum type="arabicPeriod"/>
            </a:pPr>
            <a:r>
              <a:rPr lang="zh-CN" altLang="en-US" sz="1800">
                <a:solidFill>
                  <a:schemeClr val="bg1"/>
                </a:solidFill>
              </a:rPr>
              <a:t>模块之间的依赖关系的解析由浏览器实现；</a:t>
            </a:r>
            <a:endParaRPr lang="en-US" altLang="zh-CN" sz="1800">
              <a:solidFill>
                <a:schemeClr val="bg1"/>
              </a:solidFill>
              <a:cs typeface="Calibri" panose="020F0502020204030204"/>
            </a:endParaRPr>
          </a:p>
          <a:p>
            <a:pPr marL="342900" indent="-342900" algn="l">
              <a:spcBef>
                <a:spcPct val="0"/>
              </a:spcBef>
              <a:buAutoNum type="arabicPeriod"/>
            </a:pPr>
            <a:r>
              <a:rPr lang="zh-CN" altLang="en-US" sz="1800">
                <a:solidFill>
                  <a:schemeClr val="bg1"/>
                </a:solidFill>
                <a:ea typeface="宋体"/>
              </a:rPr>
              <a:t>文件的转换由 </a:t>
            </a:r>
            <a:r>
              <a:rPr lang="en-US" altLang="zh-CN" sz="1800">
                <a:solidFill>
                  <a:schemeClr val="bg1"/>
                </a:solidFill>
                <a:ea typeface="宋体"/>
              </a:rPr>
              <a:t>dev </a:t>
            </a:r>
            <a:r>
              <a:rPr lang="zh-CN" altLang="en-US" sz="1800">
                <a:solidFill>
                  <a:schemeClr val="bg1"/>
                </a:solidFill>
                <a:ea typeface="宋体"/>
              </a:rPr>
              <a:t>的 </a:t>
            </a:r>
            <a:r>
              <a:rPr lang="en-US" altLang="zh-CN" sz="1800" err="1">
                <a:solidFill>
                  <a:schemeClr val="bg1"/>
                </a:solidFill>
                <a:ea typeface="宋体"/>
              </a:rPr>
              <a:t>middlewares</a:t>
            </a:r>
            <a:r>
              <a:rPr lang="en-US" altLang="zh-CN" sz="1800">
                <a:solidFill>
                  <a:schemeClr val="bg1"/>
                </a:solidFill>
                <a:ea typeface="宋体"/>
              </a:rPr>
              <a:t> </a:t>
            </a:r>
            <a:r>
              <a:rPr lang="zh-CN" altLang="en-US" sz="1800">
                <a:solidFill>
                  <a:schemeClr val="bg1"/>
                </a:solidFill>
                <a:ea typeface="宋体"/>
              </a:rPr>
              <a:t>实现并做缓存；</a:t>
            </a:r>
            <a:endParaRPr lang="en-US" altLang="zh-CN" sz="1800">
              <a:solidFill>
                <a:schemeClr val="bg1"/>
              </a:solidFill>
              <a:ea typeface="宋体"/>
              <a:cs typeface="Calibri" panose="020F0502020204030204"/>
            </a:endParaRPr>
          </a:p>
          <a:p>
            <a:pPr marL="342900" indent="-342900" algn="l">
              <a:spcBef>
                <a:spcPct val="0"/>
              </a:spcBef>
              <a:buAutoNum type="arabicPeriod"/>
            </a:pPr>
            <a:r>
              <a:rPr lang="zh-CN" altLang="en-US" sz="1800">
                <a:solidFill>
                  <a:schemeClr val="bg1"/>
                </a:solidFill>
              </a:rPr>
              <a:t>不对源文件做合并捆绑操作；</a:t>
            </a:r>
            <a:endParaRPr lang="en-US" altLang="zh-CN" sz="1800">
              <a:solidFill>
                <a:schemeClr val="bg1"/>
              </a:solidFill>
              <a:cs typeface="Calibri" panose="020F0502020204030204"/>
            </a:endParaRPr>
          </a:p>
          <a:p>
            <a:pPr indent="-228600" algn="l">
              <a:buFont typeface="Arial" panose="020B0604020202020204" pitchFamily="34" charset="0"/>
              <a:buChar char="•"/>
            </a:pPr>
            <a:endParaRPr lang="en-US" altLang="zh-CN" sz="18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2"/>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4"/>
          <p:cNvSpPr>
            <a:spLocks noGrp="1" noRot="1" noChangeAspect="1" noMove="1" noResize="1" noEditPoints="1" noAdjustHandles="1" noChangeArrowheads="1" noChangeShapeType="1" noTextEdit="1"/>
          </p:cNvSpPr>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56"/>
          <p:cNvGrpSpPr>
            <a:grpSpLocks noGrp="1" noRot="1" noChangeAspect="1" noMove="1" noResize="1" noUngrp="1"/>
          </p:cNvGrpSpPr>
          <p:nvPr/>
        </p:nvGrpSpPr>
        <p:grpSpPr>
          <a:xfrm>
            <a:off x="1303402" y="3985"/>
            <a:ext cx="9772765" cy="6858000"/>
            <a:chOff x="1303402" y="3985"/>
            <a:chExt cx="9772765" cy="6858000"/>
          </a:xfrm>
        </p:grpSpPr>
        <p:sp>
          <p:nvSpPr>
            <p:cNvPr id="58" name="Freeform: Shape 57"/>
            <p:cNvSpPr/>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58"/>
            <p:cNvSpPr/>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p:cNvSpPr/>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p:cNvSpPr/>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p:cNvSpPr/>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63" name="Freeform: Shape 62"/>
            <p:cNvSpPr/>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p:cNvSpPr/>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文本框 2"/>
          <p:cNvSpPr txBox="1"/>
          <p:nvPr/>
        </p:nvSpPr>
        <p:spPr>
          <a:xfrm>
            <a:off x="1840865" y="247015"/>
            <a:ext cx="8599170" cy="1927860"/>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ctr">
              <a:lnSpc>
                <a:spcPct val="90000"/>
              </a:lnSpc>
              <a:spcBef>
                <a:spcPts val="1000"/>
              </a:spcBef>
            </a:pPr>
            <a:r>
              <a:rPr lang="en-US" sz="2800" err="1">
                <a:solidFill>
                  <a:schemeClr val="tx2"/>
                </a:solidFill>
                <a:ea typeface="+mn-lt"/>
                <a:cs typeface="+mn-lt"/>
              </a:rPr>
              <a:t>Ubundle</a:t>
            </a:r>
            <a:r>
              <a:rPr lang="zh-CN" altLang="en-US" sz="2800">
                <a:solidFill>
                  <a:schemeClr val="tx2"/>
                </a:solidFill>
                <a:ea typeface="+mn-lt"/>
                <a:cs typeface="+mn-lt"/>
              </a:rPr>
              <a:t>机制会带来什么弊端？</a:t>
            </a:r>
            <a:endParaRPr lang="zh-CN" altLang="en-US" sz="2800">
              <a:solidFill>
                <a:schemeClr val="tx2"/>
              </a:solidFill>
              <a:ea typeface="+mn-lt"/>
              <a:cs typeface="+mn-lt"/>
            </a:endParaRPr>
          </a:p>
          <a:p>
            <a:pPr algn="ctr">
              <a:lnSpc>
                <a:spcPct val="90000"/>
              </a:lnSpc>
              <a:spcBef>
                <a:spcPts val="1000"/>
              </a:spcBef>
            </a:pPr>
            <a:r>
              <a:rPr lang="zh-CN" sz="1900">
                <a:solidFill>
                  <a:schemeClr val="accent1"/>
                </a:solidFill>
                <a:ea typeface="+mn-lt"/>
                <a:cs typeface="+mn-lt"/>
              </a:rPr>
              <a:t>首屏时间长</a:t>
            </a:r>
            <a:r>
              <a:rPr lang="en-US" altLang="zh-CN" sz="1900">
                <a:solidFill>
                  <a:schemeClr val="tx2"/>
                </a:solidFill>
                <a:ea typeface="+mn-lt"/>
                <a:cs typeface="+mn-lt"/>
              </a:rPr>
              <a:t>(</a:t>
            </a:r>
            <a:r>
              <a:rPr lang="en-US" altLang="zh-CN" sz="1900" err="1">
                <a:solidFill>
                  <a:schemeClr val="tx2"/>
                </a:solidFill>
                <a:ea typeface="+mn-lt"/>
                <a:cs typeface="+mn-lt"/>
              </a:rPr>
              <a:t>vite</a:t>
            </a:r>
            <a:r>
              <a:rPr lang="zh-CN" altLang="en-US" sz="1900">
                <a:solidFill>
                  <a:schemeClr val="tx2"/>
                </a:solidFill>
                <a:ea typeface="+mn-lt"/>
                <a:cs typeface="+mn-lt"/>
              </a:rPr>
              <a:t>中源文件做</a:t>
            </a:r>
            <a:r>
              <a:rPr lang="en-US" altLang="zh-CN" sz="1900">
                <a:solidFill>
                  <a:schemeClr val="tx2"/>
                </a:solidFill>
                <a:ea typeface="+mn-lt"/>
                <a:cs typeface="+mn-lt"/>
              </a:rPr>
              <a:t> resolve</a:t>
            </a:r>
            <a:r>
              <a:rPr lang="zh-CN" altLang="en-US" sz="1900">
                <a:solidFill>
                  <a:schemeClr val="tx2"/>
                </a:solidFill>
                <a:ea typeface="+mn-lt"/>
                <a:cs typeface="+mn-lt"/>
              </a:rPr>
              <a:t>、</a:t>
            </a:r>
            <a:r>
              <a:rPr lang="en-US" altLang="zh-CN" sz="1900">
                <a:solidFill>
                  <a:schemeClr val="tx2"/>
                </a:solidFill>
                <a:ea typeface="+mn-lt"/>
                <a:cs typeface="+mn-lt"/>
              </a:rPr>
              <a:t>load</a:t>
            </a:r>
            <a:r>
              <a:rPr lang="zh-CN" altLang="en-US" sz="1900">
                <a:solidFill>
                  <a:schemeClr val="tx2"/>
                </a:solidFill>
                <a:ea typeface="+mn-lt"/>
                <a:cs typeface="+mn-lt"/>
              </a:rPr>
              <a:t>、</a:t>
            </a:r>
            <a:r>
              <a:rPr lang="en-US" altLang="zh-CN" sz="1900">
                <a:solidFill>
                  <a:schemeClr val="tx2"/>
                </a:solidFill>
                <a:ea typeface="+mn-lt"/>
                <a:cs typeface="+mn-lt"/>
              </a:rPr>
              <a:t>transform</a:t>
            </a:r>
            <a:r>
              <a:rPr lang="zh-CN" altLang="en-US" sz="1900">
                <a:solidFill>
                  <a:schemeClr val="tx2"/>
                </a:solidFill>
                <a:ea typeface="+mn-lt"/>
                <a:cs typeface="+mn-lt"/>
              </a:rPr>
              <a:t>、</a:t>
            </a:r>
            <a:r>
              <a:rPr lang="en-US" altLang="zh-CN" sz="1900">
                <a:solidFill>
                  <a:schemeClr val="tx2"/>
                </a:solidFill>
                <a:ea typeface="+mn-lt"/>
                <a:cs typeface="+mn-lt"/>
              </a:rPr>
              <a:t>parse </a:t>
            </a:r>
            <a:r>
              <a:rPr lang="zh-CN" altLang="en-US" sz="1900">
                <a:solidFill>
                  <a:schemeClr val="tx2"/>
                </a:solidFill>
                <a:ea typeface="+mn-lt"/>
                <a:cs typeface="+mn-lt"/>
              </a:rPr>
              <a:t>操作是交给浏览器处理解析模块。</a:t>
            </a:r>
            <a:r>
              <a:rPr lang="en-US" altLang="zh-CN" sz="1900">
                <a:solidFill>
                  <a:schemeClr val="tx2"/>
                </a:solidFill>
                <a:ea typeface="+mn-lt"/>
                <a:cs typeface="+mn-lt"/>
              </a:rPr>
              <a:t>) </a:t>
            </a:r>
            <a:endParaRPr lang="zh-CN" altLang="en-US" sz="1900">
              <a:solidFill>
                <a:schemeClr val="tx2"/>
              </a:solidFill>
              <a:ea typeface="+mn-lt"/>
              <a:cs typeface="+mn-lt"/>
            </a:endParaRPr>
          </a:p>
          <a:p>
            <a:pPr algn="ctr">
              <a:lnSpc>
                <a:spcPct val="90000"/>
              </a:lnSpc>
              <a:spcBef>
                <a:spcPts val="1000"/>
              </a:spcBef>
            </a:pPr>
            <a:endParaRPr lang="en-US" altLang="zh-CN" sz="1900">
              <a:solidFill>
                <a:schemeClr val="tx2"/>
              </a:solidFill>
              <a:cs typeface="Calibri" panose="020F0502020204030204"/>
            </a:endParaRPr>
          </a:p>
          <a:p>
            <a:pPr algn="ctr">
              <a:lnSpc>
                <a:spcPct val="90000"/>
              </a:lnSpc>
              <a:spcBef>
                <a:spcPts val="1000"/>
              </a:spcBef>
            </a:pPr>
            <a:r>
              <a:rPr lang="zh-CN" altLang="en-US" sz="1900" kern="1200">
                <a:solidFill>
                  <a:schemeClr val="accent1"/>
                </a:solidFill>
                <a:latin typeface="+mn-lt"/>
                <a:ea typeface="宋体"/>
                <a:cs typeface="+mn-cs"/>
              </a:rPr>
              <a:t>首屏时间长怎么办？</a:t>
            </a:r>
            <a:endParaRPr lang="en-US" altLang="zh-CN" sz="1900">
              <a:solidFill>
                <a:schemeClr val="accent1"/>
              </a:solidFill>
              <a:ea typeface="宋体"/>
              <a:cs typeface="Calibri" panose="020F0502020204030204"/>
            </a:endParaRPr>
          </a:p>
        </p:txBody>
      </p:sp>
      <p:sp>
        <p:nvSpPr>
          <p:cNvPr id="4" name="文本框 3"/>
          <p:cNvSpPr txBox="1"/>
          <p:nvPr/>
        </p:nvSpPr>
        <p:spPr>
          <a:xfrm>
            <a:off x="2567404" y="2715869"/>
            <a:ext cx="7401388" cy="4074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Bef>
                <a:spcPct val="0"/>
              </a:spcBef>
            </a:pPr>
            <a:r>
              <a:rPr lang="en-US" altLang="zh-CN" dirty="0">
                <a:solidFill>
                  <a:schemeClr val="tx2"/>
                </a:solidFill>
                <a:ea typeface="+mn-lt"/>
                <a:cs typeface="+mn-lt"/>
              </a:rPr>
              <a:t>1:</a:t>
            </a:r>
            <a:r>
              <a:rPr lang="zh-CN">
                <a:solidFill>
                  <a:schemeClr val="tx2"/>
                </a:solidFill>
                <a:ea typeface="+mn-lt"/>
                <a:cs typeface="+mn-lt"/>
              </a:rPr>
              <a:t>让</a:t>
            </a:r>
            <a:r>
              <a:rPr lang="en-US" dirty="0" err="1">
                <a:solidFill>
                  <a:schemeClr val="tx2"/>
                </a:solidFill>
                <a:ea typeface="+mn-lt"/>
                <a:cs typeface="+mn-lt"/>
              </a:rPr>
              <a:t>vite</a:t>
            </a:r>
            <a:r>
              <a:rPr lang="zh-CN">
                <a:solidFill>
                  <a:schemeClr val="tx2"/>
                </a:solidFill>
                <a:ea typeface="+mn-lt"/>
                <a:cs typeface="+mn-lt"/>
              </a:rPr>
              <a:t>在启动之初就对某些资源进行预打</a:t>
            </a:r>
            <a:r>
              <a:rPr lang="zh-CN" altLang="en-US">
                <a:solidFill>
                  <a:schemeClr val="tx2"/>
                </a:solidFill>
                <a:ea typeface="+mn-lt"/>
                <a:cs typeface="+mn-lt"/>
              </a:rPr>
              <a:t>包</a:t>
            </a:r>
            <a:r>
              <a:rPr lang="zh-CN">
                <a:solidFill>
                  <a:schemeClr val="tx2"/>
                </a:solidFill>
                <a:ea typeface="+mn-lt"/>
                <a:cs typeface="+mn-lt"/>
              </a:rPr>
              <a:t>(</a:t>
            </a:r>
            <a:r>
              <a:rPr lang="en-US" dirty="0">
                <a:solidFill>
                  <a:schemeClr val="tx2"/>
                </a:solidFill>
                <a:ea typeface="+mn-lt"/>
                <a:cs typeface="+mn-lt"/>
                <a:hlinkClick r:id="rId1"/>
              </a:rPr>
              <a:t>optimizeDeps</a:t>
            </a:r>
            <a:r>
              <a:rPr lang="en-US" dirty="0">
                <a:solidFill>
                  <a:schemeClr val="tx2"/>
                </a:solidFill>
                <a:ea typeface="+mn-lt"/>
                <a:cs typeface="+mn-lt"/>
              </a:rPr>
              <a:t>)</a:t>
            </a:r>
            <a:br>
              <a:rPr lang="en-US" dirty="0">
                <a:ea typeface="+mn-lt"/>
                <a:cs typeface="+mn-lt"/>
              </a:rPr>
            </a:br>
            <a:r>
              <a:rPr lang="en-US" dirty="0">
                <a:solidFill>
                  <a:schemeClr val="tx2"/>
                </a:solidFill>
                <a:ea typeface="+mn-lt"/>
                <a:cs typeface="+mn-lt"/>
              </a:rPr>
              <a:t>2: </a:t>
            </a:r>
            <a:r>
              <a:rPr lang="zh-CN" altLang="en-US">
                <a:solidFill>
                  <a:schemeClr val="tx2"/>
                </a:solidFill>
                <a:ea typeface="+mn-lt"/>
                <a:cs typeface="+mn-lt"/>
              </a:rPr>
              <a:t>安装一些包去处理这个问题(</a:t>
            </a:r>
            <a:r>
              <a:rPr lang="en-US" altLang="zh-CN" dirty="0">
                <a:solidFill>
                  <a:schemeClr val="tx2"/>
                </a:solidFill>
                <a:ea typeface="+mn-lt"/>
                <a:cs typeface="+mn-lt"/>
                <a:hlinkClick r:id="rId2"/>
              </a:rPr>
              <a:t>vite-plugin-optimize-persist</a:t>
            </a:r>
            <a:r>
              <a:rPr lang="zh-CN" altLang="en-US">
                <a:solidFill>
                  <a:schemeClr val="tx2"/>
                </a:solidFill>
                <a:ea typeface="+mn-lt"/>
                <a:cs typeface="+mn-lt"/>
              </a:rPr>
              <a:t>)</a:t>
            </a:r>
            <a:br>
              <a:rPr lang="en-US" dirty="0">
                <a:ea typeface="+mn-lt"/>
                <a:cs typeface="+mn-lt"/>
              </a:rPr>
            </a:br>
            <a:endParaRPr lang="zh-CN" altLang="en-US">
              <a:solidFill>
                <a:schemeClr val="tx2"/>
              </a:solidFill>
              <a:ea typeface="宋体"/>
            </a:endParaRPr>
          </a:p>
          <a:p>
            <a:pPr>
              <a:lnSpc>
                <a:spcPct val="90000"/>
              </a:lnSpc>
              <a:spcBef>
                <a:spcPct val="0"/>
              </a:spcBef>
            </a:pPr>
            <a:r>
              <a:rPr lang="zh-CN" altLang="en-US" sz="1400">
                <a:solidFill>
                  <a:schemeClr val="accent1"/>
                </a:solidFill>
                <a:ea typeface="宋体"/>
              </a:rPr>
              <a:t>                                                           优化懒加载性能：</a:t>
            </a:r>
            <a:endParaRPr lang="zh-CN" altLang="en-US" sz="1400">
              <a:solidFill>
                <a:schemeClr val="accent1"/>
              </a:solidFill>
              <a:ea typeface="宋体"/>
              <a:cs typeface="Calibri" panose="020F0502020204030204"/>
            </a:endParaRPr>
          </a:p>
          <a:p>
            <a:r>
              <a:rPr lang="zh-CN" sz="1100">
                <a:ea typeface="+mn-lt"/>
                <a:cs typeface="+mn-lt"/>
              </a:rPr>
              <a:t>用于提前获取首屏资源</a:t>
            </a:r>
            <a:endParaRPr lang="zh-CN" sz="1100">
              <a:ea typeface="宋体"/>
              <a:cs typeface="Calibri" panose="020F0502020204030204"/>
            </a:endParaRPr>
          </a:p>
          <a:p>
            <a:r>
              <a:rPr lang="zh-CN" sz="1100">
                <a:ea typeface="+mn-lt"/>
                <a:cs typeface="+mn-lt"/>
              </a:rPr>
              <a:t>&lt;link ref="preload" href="xxxxx" as="script" /&gt;</a:t>
            </a:r>
            <a:endParaRPr lang="zh-CN" sz="1100">
              <a:ea typeface="宋体"/>
              <a:cs typeface="Calibri" panose="020F0502020204030204"/>
            </a:endParaRPr>
          </a:p>
          <a:p>
            <a:endParaRPr lang="zh-CN" altLang="en-US" sz="1100">
              <a:ea typeface="+mn-lt"/>
              <a:cs typeface="+mn-lt"/>
            </a:endParaRPr>
          </a:p>
          <a:p>
            <a:r>
              <a:rPr lang="zh-CN" sz="1100">
                <a:ea typeface="+mn-lt"/>
                <a:cs typeface="+mn-lt"/>
              </a:rPr>
              <a:t>用于提前获取非首屏资源</a:t>
            </a:r>
            <a:endParaRPr lang="zh-CN" sz="1100">
              <a:ea typeface="宋体"/>
              <a:cs typeface="Calibri" panose="020F0502020204030204"/>
            </a:endParaRPr>
          </a:p>
          <a:p>
            <a:r>
              <a:rPr lang="zh-CN" sz="1100">
                <a:ea typeface="+mn-lt"/>
                <a:cs typeface="+mn-lt"/>
              </a:rPr>
              <a:t>&lt;link ref="prefetch" href="xxxx"  as="script" /&gt;</a:t>
            </a:r>
            <a:endParaRPr lang="zh-CN" sz="1100">
              <a:ea typeface="宋体"/>
              <a:cs typeface="Calibri" panose="020F0502020204030204"/>
            </a:endParaRPr>
          </a:p>
          <a:p>
            <a:endParaRPr lang="zh-CN" sz="1100">
              <a:ea typeface="+mn-lt"/>
              <a:cs typeface="+mn-lt"/>
            </a:endParaRPr>
          </a:p>
          <a:p>
            <a:r>
              <a:rPr lang="zh-CN" sz="1100">
                <a:ea typeface="+mn-lt"/>
                <a:cs typeface="+mn-lt"/>
              </a:rPr>
              <a:t> 用于提前建立 http 连接</a:t>
            </a:r>
            <a:endParaRPr lang="zh-CN" sz="1100">
              <a:ea typeface="宋体"/>
              <a:cs typeface="Calibri" panose="020F0502020204030204"/>
            </a:endParaRPr>
          </a:p>
          <a:p>
            <a:pPr>
              <a:lnSpc>
                <a:spcPct val="90000"/>
              </a:lnSpc>
              <a:spcBef>
                <a:spcPct val="0"/>
              </a:spcBef>
            </a:pPr>
            <a:r>
              <a:rPr lang="zh-CN" sz="1100">
                <a:ea typeface="+mn-lt"/>
                <a:cs typeface="+mn-lt"/>
              </a:rPr>
              <a:t>&lt;link ref="preconnect" href="xxx" /&gt;</a:t>
            </a:r>
            <a:endParaRPr lang="zh-CN" sz="1100">
              <a:cs typeface="Calibri" panose="020F0502020204030204"/>
            </a:endParaRPr>
          </a:p>
          <a:p>
            <a:pPr>
              <a:lnSpc>
                <a:spcPct val="90000"/>
              </a:lnSpc>
              <a:spcBef>
                <a:spcPct val="0"/>
              </a:spcBef>
            </a:pPr>
            <a:endParaRPr lang="zh-CN" altLang="en-US" sz="1100">
              <a:ea typeface="+mn-lt"/>
              <a:cs typeface="+mn-lt"/>
            </a:endParaRPr>
          </a:p>
          <a:p>
            <a:pPr>
              <a:lnSpc>
                <a:spcPct val="90000"/>
              </a:lnSpc>
              <a:spcBef>
                <a:spcPct val="0"/>
              </a:spcBef>
            </a:pPr>
            <a:r>
              <a:rPr lang="en-US" sz="1400" dirty="0">
                <a:ea typeface="+mn-lt"/>
                <a:cs typeface="+mn-lt"/>
              </a:rPr>
              <a:t>1:</a:t>
            </a:r>
            <a:r>
              <a:rPr lang="zh-CN" altLang="en-US" sz="1400">
                <a:ea typeface="+mn-lt"/>
                <a:cs typeface="+mn-lt"/>
              </a:rPr>
              <a:t>自定义插件将 路径加入到html中 起到懒加载作用</a:t>
            </a:r>
            <a:endParaRPr lang="en-US" altLang="zh-CN">
              <a:ea typeface="+mn-lt"/>
              <a:cs typeface="+mn-lt"/>
            </a:endParaRPr>
          </a:p>
          <a:p>
            <a:pPr>
              <a:lnSpc>
                <a:spcPct val="90000"/>
              </a:lnSpc>
              <a:spcBef>
                <a:spcPct val="0"/>
              </a:spcBef>
            </a:pPr>
            <a:r>
              <a:rPr lang="en-US" sz="1100" dirty="0">
                <a:solidFill>
                  <a:schemeClr val="bg2">
                    <a:lumMod val="90000"/>
                  </a:schemeClr>
                </a:solidFill>
                <a:ea typeface="+mn-lt"/>
                <a:cs typeface="+mn-lt"/>
              </a:rPr>
              <a:t>  </a:t>
            </a:r>
            <a:r>
              <a:rPr lang="en-US" sz="1100" dirty="0">
                <a:solidFill>
                  <a:schemeClr val="bg2">
                    <a:lumMod val="75000"/>
                  </a:schemeClr>
                </a:solidFill>
                <a:ea typeface="+mn-lt"/>
                <a:cs typeface="+mn-lt"/>
              </a:rPr>
              <a:t>(</a:t>
            </a:r>
            <a:r>
              <a:rPr lang="zh-CN" altLang="en-US" sz="1100">
                <a:solidFill>
                  <a:schemeClr val="bg2">
                    <a:lumMod val="75000"/>
                  </a:schemeClr>
                </a:solidFill>
                <a:ea typeface="+mn-lt"/>
                <a:cs typeface="+mn-lt"/>
              </a:rPr>
              <a:t>示例代码可以在附件中查看</a:t>
            </a:r>
            <a:r>
              <a:rPr lang="en-US" sz="1100" dirty="0">
                <a:solidFill>
                  <a:schemeClr val="bg2">
                    <a:lumMod val="75000"/>
                  </a:schemeClr>
                </a:solidFill>
                <a:ea typeface="+mn-lt"/>
                <a:cs typeface="+mn-lt"/>
              </a:rPr>
              <a:t>)</a:t>
            </a:r>
            <a:br>
              <a:rPr lang="en-US" sz="1100" dirty="0">
                <a:ea typeface="+mn-lt"/>
                <a:cs typeface="+mn-lt"/>
              </a:rPr>
            </a:br>
            <a:br>
              <a:rPr lang="zh-CN" sz="1100" dirty="0">
                <a:ea typeface="+mn-lt"/>
                <a:cs typeface="+mn-lt"/>
              </a:rPr>
            </a:br>
            <a:br>
              <a:rPr lang="zh-CN" dirty="0">
                <a:ea typeface="+mn-lt"/>
                <a:cs typeface="+mn-lt"/>
              </a:rPr>
            </a:br>
            <a:endParaRPr lang="en-US" altLang="zh-CN">
              <a:ea typeface="+mn-lt"/>
              <a:cs typeface="+mn-lt"/>
            </a:endParaRPr>
          </a:p>
          <a:p>
            <a:pPr algn="ctr">
              <a:lnSpc>
                <a:spcPct val="90000"/>
              </a:lnSpc>
              <a:spcBef>
                <a:spcPct val="0"/>
              </a:spcBef>
            </a:pPr>
            <a:endParaRPr lang="en-US" altLang="zh-CN">
              <a:ea typeface="+mn-lt"/>
              <a:cs typeface="+mn-lt"/>
            </a:endParaRPr>
          </a:p>
          <a:p>
            <a:pPr algn="l"/>
            <a:endParaRPr lang="zh-CN" altLang="en-US">
              <a:ea typeface="宋体"/>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45"/>
          <p:cNvSpPr>
            <a:spLocks noGrp="1" noRot="1" noChangeAspect="1" noMove="1" noResize="1" noEditPoints="1" noAdjustHandles="1" noChangeArrowheads="1" noChangeShapeType="1" noTextEdit="1"/>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64" name="Freeform 46"/>
          <p:cNvSpPr>
            <a:spLocks noGrp="1" noRot="1" noChangeAspect="1" noMove="1" noResize="1" noEditPoints="1" noAdjustHandles="1" noChangeArrowheads="1" noChangeShapeType="1" noTextEdit="1"/>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66" name="Freeform 47"/>
          <p:cNvSpPr>
            <a:spLocks noGrp="1" noRot="1" noChangeAspect="1" noMove="1" noResize="1" noEditPoints="1" noAdjustHandles="1" noChangeArrowheads="1" noChangeShapeType="1" noTextEdit="1"/>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68" name="Freeform 44"/>
          <p:cNvSpPr>
            <a:spLocks noGrp="1" noRot="1" noChangeAspect="1" noMove="1" noResize="1" noEditPoints="1" noAdjustHandles="1" noChangeArrowheads="1" noChangeShapeType="1" noTextEdit="1"/>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70" name="Rectangle 69"/>
          <p:cNvSpPr>
            <a:spLocks noGrp="1" noRot="1" noChangeAspect="1" noMove="1" noResize="1" noEditPoints="1" noAdjustHandles="1" noChangeArrowheads="1" noChangeShapeType="1" noTextEdit="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sp>
        <p:nvSpPr>
          <p:cNvPr id="6" name="文本框 5"/>
          <p:cNvSpPr txBox="1"/>
          <p:nvPr/>
        </p:nvSpPr>
        <p:spPr>
          <a:xfrm>
            <a:off x="958506" y="800392"/>
            <a:ext cx="10264697" cy="1212102"/>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altLang="zh-CN" sz="4000" b="1" kern="1200">
                <a:solidFill>
                  <a:srgbClr val="FFFFFF"/>
                </a:solidFill>
                <a:latin typeface="+mj-lt"/>
                <a:ea typeface="+mj-ea"/>
                <a:cs typeface="+mj-cs"/>
              </a:rPr>
              <a:t>rollup</a:t>
            </a:r>
            <a:r>
              <a:rPr lang="zh-CN" altLang="en-US" sz="4000" b="1" kern="1200">
                <a:solidFill>
                  <a:srgbClr val="FFFFFF"/>
                </a:solidFill>
                <a:latin typeface="+mj-lt"/>
                <a:ea typeface="+mj-ea"/>
                <a:cs typeface="+mj-cs"/>
              </a:rPr>
              <a:t>与</a:t>
            </a:r>
            <a:r>
              <a:rPr lang="en-US" altLang="zh-CN" sz="4000" b="1" kern="1200">
                <a:solidFill>
                  <a:srgbClr val="FFFFFF"/>
                </a:solidFill>
                <a:latin typeface="+mj-lt"/>
                <a:ea typeface="+mj-ea"/>
                <a:cs typeface="+mj-cs"/>
              </a:rPr>
              <a:t>webpack</a:t>
            </a:r>
            <a:r>
              <a:rPr lang="zh-CN" altLang="en-US" sz="4000" b="1" kern="1200">
                <a:solidFill>
                  <a:srgbClr val="FFFFFF"/>
                </a:solidFill>
                <a:latin typeface="+mj-lt"/>
                <a:ea typeface="+mj-ea"/>
                <a:cs typeface="+mj-cs"/>
              </a:rPr>
              <a:t>打包对比</a:t>
            </a:r>
            <a:endParaRPr lang="en-US" altLang="zh-CN" sz="4000" kern="1200">
              <a:solidFill>
                <a:srgbClr val="FFFFFF"/>
              </a:solidFill>
              <a:latin typeface="+mj-lt"/>
              <a:ea typeface="+mj-ea"/>
              <a:cs typeface="+mj-cs"/>
            </a:endParaRPr>
          </a:p>
        </p:txBody>
      </p:sp>
      <p:sp>
        <p:nvSpPr>
          <p:cNvPr id="8" name="文本框 7"/>
          <p:cNvSpPr txBox="1"/>
          <p:nvPr/>
        </p:nvSpPr>
        <p:spPr>
          <a:xfrm>
            <a:off x="1367624" y="2490436"/>
            <a:ext cx="9708995" cy="4236246"/>
          </a:xfrm>
          <a:prstGeom prst="rect">
            <a:avLst/>
          </a:prstGeom>
        </p:spPr>
        <p:txBody>
          <a:bodyPr rot="0" spcFirstLastPara="0" vertOverflow="overflow" horzOverflow="overflow" vert="horz" lIns="91440" tIns="45720" rIns="91440" bIns="45720" numCol="1" spcCol="0" rtlCol="0" fromWordArt="0" anchor="ctr" anchorCtr="0" forceAA="0" compatLnSpc="1">
            <a:normAutofit fontScale="92500" lnSpcReduction="20000"/>
          </a:bodyPr>
          <a:lstStyle/>
          <a:p>
            <a:pPr>
              <a:lnSpc>
                <a:spcPct val="90000"/>
              </a:lnSpc>
              <a:spcBef>
                <a:spcPct val="0"/>
              </a:spcBef>
              <a:spcAft>
                <a:spcPts val="600"/>
              </a:spcAft>
            </a:pPr>
            <a:r>
              <a:rPr lang="zh-CN" altLang="en-US" sz="1400" b="1">
                <a:solidFill>
                  <a:schemeClr val="accent1"/>
                </a:solidFill>
                <a:ea typeface="宋体"/>
              </a:rPr>
              <a:t>为什么要有</a:t>
            </a:r>
            <a:r>
              <a:rPr lang="en-US" sz="1400" b="1" dirty="0">
                <a:solidFill>
                  <a:schemeClr val="accent1"/>
                </a:solidFill>
              </a:rPr>
              <a:t>rollup</a:t>
            </a:r>
            <a:r>
              <a:rPr lang="zh-CN" altLang="en-US" sz="1400" b="1">
                <a:solidFill>
                  <a:schemeClr val="accent1"/>
                </a:solidFill>
                <a:ea typeface="宋体"/>
              </a:rPr>
              <a:t>？</a:t>
            </a:r>
            <a:br>
              <a:rPr lang="en-US" sz="1100" dirty="0"/>
            </a:br>
            <a:br>
              <a:rPr lang="en-US" sz="1100" dirty="0"/>
            </a:br>
            <a:r>
              <a:rPr lang="zh-CN" altLang="en-US" sz="1100">
                <a:ea typeface="宋体"/>
              </a:rPr>
              <a:t>1:作为构建工具，用在</a:t>
            </a:r>
            <a:r>
              <a:rPr lang="en-US" sz="1100" dirty="0"/>
              <a:t> lib </a:t>
            </a:r>
            <a:r>
              <a:rPr lang="zh-CN" altLang="en-US" sz="1100">
                <a:ea typeface="宋体"/>
              </a:rPr>
              <a:t>开发方面，打包出来的代码包含大量的冗余代码；</a:t>
            </a:r>
            <a:endParaRPr lang="zh-CN">
              <a:ea typeface="宋体"/>
            </a:endParaRPr>
          </a:p>
          <a:p>
            <a:pPr>
              <a:lnSpc>
                <a:spcPct val="90000"/>
              </a:lnSpc>
              <a:spcBef>
                <a:spcPct val="0"/>
              </a:spcBef>
              <a:spcAft>
                <a:spcPts val="600"/>
              </a:spcAft>
            </a:pPr>
            <a:r>
              <a:rPr lang="zh-CN" altLang="en-US" sz="1100">
                <a:ea typeface="宋体"/>
              </a:rPr>
              <a:t>2:推崇</a:t>
            </a:r>
            <a:r>
              <a:rPr lang="en-US" sz="1100" dirty="0"/>
              <a:t> ESM </a:t>
            </a:r>
            <a:r>
              <a:rPr lang="zh-CN" altLang="en-US" sz="1100">
                <a:ea typeface="宋体"/>
              </a:rPr>
              <a:t>模块规范，在打包过程中可以实现</a:t>
            </a:r>
            <a:r>
              <a:rPr lang="en-US" sz="1100" dirty="0"/>
              <a:t> tree shaking (</a:t>
            </a:r>
            <a:r>
              <a:rPr lang="zh-CN" altLang="en-US" sz="1100">
                <a:ea typeface="+mn-lt"/>
                <a:cs typeface="+mn-lt"/>
              </a:rPr>
              <a:t>早期</a:t>
            </a:r>
            <a:r>
              <a:rPr lang="en-US" altLang="zh-CN" sz="1100" dirty="0">
                <a:ea typeface="+mn-lt"/>
                <a:cs typeface="+mn-lt"/>
              </a:rPr>
              <a:t>webpack</a:t>
            </a:r>
            <a:r>
              <a:rPr lang="zh-CN" altLang="en-US" sz="1100">
                <a:ea typeface="+mn-lt"/>
                <a:cs typeface="+mn-lt"/>
              </a:rPr>
              <a:t>版本是不支持</a:t>
            </a:r>
            <a:r>
              <a:rPr lang="en-US" altLang="zh-CN" sz="1100" dirty="0">
                <a:ea typeface="+mn-lt"/>
                <a:cs typeface="+mn-lt"/>
              </a:rPr>
              <a:t>tree shaking</a:t>
            </a:r>
            <a:r>
              <a:rPr lang="zh-CN" altLang="en-US" sz="1100">
                <a:ea typeface="+mn-lt"/>
                <a:cs typeface="+mn-lt"/>
              </a:rPr>
              <a:t>的</a:t>
            </a:r>
            <a:r>
              <a:rPr lang="zh-CN" altLang="en-US" sz="1100">
                <a:ea typeface="宋体"/>
              </a:rPr>
              <a:t>。其他构建工具的</a:t>
            </a:r>
            <a:r>
              <a:rPr lang="en-US" sz="1100" dirty="0"/>
              <a:t> tree shaking </a:t>
            </a:r>
            <a:r>
              <a:rPr lang="zh-CN" altLang="en-US" sz="1100">
                <a:ea typeface="宋体"/>
              </a:rPr>
              <a:t>功能都借鉴了</a:t>
            </a:r>
            <a:r>
              <a:rPr lang="en-US" sz="1100" dirty="0"/>
              <a:t> rollup)</a:t>
            </a:r>
            <a:r>
              <a:rPr lang="zh-CN" altLang="en-US" sz="1100">
                <a:ea typeface="宋体"/>
              </a:rPr>
              <a:t>；</a:t>
            </a:r>
            <a:endParaRPr lang="en-US" sz="1100">
              <a:ea typeface="宋体"/>
              <a:cs typeface="Calibri" panose="020F0502020204030204"/>
            </a:endParaRPr>
          </a:p>
          <a:p>
            <a:pPr>
              <a:lnSpc>
                <a:spcPct val="160000"/>
              </a:lnSpc>
              <a:spcBef>
                <a:spcPct val="0"/>
              </a:spcBef>
              <a:spcAft>
                <a:spcPts val="600"/>
              </a:spcAft>
            </a:pPr>
            <a:r>
              <a:rPr lang="zh-CN" altLang="en-US" sz="1050">
                <a:solidFill>
                  <a:schemeClr val="bg2">
                    <a:lumMod val="75000"/>
                  </a:schemeClr>
                </a:solidFill>
                <a:ea typeface="宋体"/>
                <a:cs typeface="Calibri" panose="020F0502020204030204"/>
              </a:rPr>
              <a:t> </a:t>
            </a:r>
            <a:r>
              <a:rPr lang="zh-CN" altLang="en-US" sz="1000">
                <a:solidFill>
                  <a:schemeClr val="bg2">
                    <a:lumMod val="75000"/>
                  </a:schemeClr>
                </a:solidFill>
                <a:ea typeface="宋体"/>
                <a:cs typeface="Calibri" panose="020F0502020204030204"/>
              </a:rPr>
              <a:t>Reason:由于 </a:t>
            </a:r>
            <a:r>
              <a:rPr lang="en-US" altLang="zh-CN" sz="1000" dirty="0">
                <a:solidFill>
                  <a:schemeClr val="bg2">
                    <a:lumMod val="75000"/>
                  </a:schemeClr>
                </a:solidFill>
                <a:ea typeface="宋体"/>
                <a:cs typeface="Calibri" panose="020F0502020204030204"/>
              </a:rPr>
              <a:t>Rollup</a:t>
            </a:r>
            <a:r>
              <a:rPr lang="zh-CN" altLang="en-US" sz="1000">
                <a:solidFill>
                  <a:schemeClr val="bg2">
                    <a:lumMod val="75000"/>
                  </a:schemeClr>
                </a:solidFill>
                <a:ea typeface="宋体"/>
                <a:cs typeface="Calibri" panose="020F0502020204030204"/>
              </a:rPr>
              <a:t> 包含最少的内容，因此它可以生成更轻、更快、更简单的库和应用程序。由于这种方法可以使用显式</a:t>
            </a:r>
            <a:r>
              <a:rPr lang="en-US" altLang="zh-CN" sz="1000" dirty="0">
                <a:solidFill>
                  <a:schemeClr val="bg2">
                    <a:lumMod val="75000"/>
                  </a:schemeClr>
                </a:solidFill>
                <a:ea typeface="宋体"/>
                <a:cs typeface="Calibri" panose="020F0502020204030204"/>
              </a:rPr>
              <a:t>import</a:t>
            </a:r>
            <a:r>
              <a:rPr lang="zh-CN" altLang="en-US" sz="1000">
                <a:solidFill>
                  <a:schemeClr val="bg2">
                    <a:lumMod val="75000"/>
                  </a:schemeClr>
                </a:solidFill>
                <a:ea typeface="宋体"/>
                <a:cs typeface="Calibri" panose="020F0502020204030204"/>
              </a:rPr>
              <a:t>和</a:t>
            </a:r>
            <a:r>
              <a:rPr lang="en-US" altLang="zh-CN" sz="1000" dirty="0">
                <a:solidFill>
                  <a:schemeClr val="bg2">
                    <a:lumMod val="75000"/>
                  </a:schemeClr>
                </a:solidFill>
                <a:ea typeface="宋体"/>
                <a:cs typeface="Calibri" panose="020F0502020204030204"/>
              </a:rPr>
              <a:t>export</a:t>
            </a:r>
            <a:r>
              <a:rPr lang="zh-CN" altLang="en-US" sz="1000">
                <a:solidFill>
                  <a:schemeClr val="bg2">
                    <a:lumMod val="75000"/>
                  </a:schemeClr>
                </a:solidFill>
                <a:ea typeface="宋体"/>
                <a:cs typeface="Calibri" panose="020F0502020204030204"/>
              </a:rPr>
              <a:t>语句，因此它比简单地运行自动压。缩器来检测编译输出代码中未使用的变量更有效。</a:t>
            </a:r>
            <a:endParaRPr lang="zh-CN" altLang="en-US" sz="1000">
              <a:solidFill>
                <a:schemeClr val="bg2">
                  <a:lumMod val="75000"/>
                </a:schemeClr>
              </a:solidFill>
              <a:ea typeface="宋体"/>
              <a:cs typeface="Calibri" panose="020F0502020204030204"/>
            </a:endParaRPr>
          </a:p>
          <a:p>
            <a:pPr>
              <a:lnSpc>
                <a:spcPct val="90000"/>
              </a:lnSpc>
              <a:spcBef>
                <a:spcPct val="0"/>
              </a:spcBef>
              <a:spcAft>
                <a:spcPts val="600"/>
              </a:spcAft>
            </a:pPr>
            <a:r>
              <a:rPr lang="zh-CN" altLang="en-US" sz="1100">
                <a:ea typeface="宋体"/>
              </a:rPr>
              <a:t>3:浏览器对</a:t>
            </a:r>
            <a:r>
              <a:rPr lang="en-US" sz="1100" dirty="0"/>
              <a:t> ESM </a:t>
            </a:r>
            <a:r>
              <a:rPr lang="zh-CN" altLang="en-US" sz="1100">
                <a:ea typeface="宋体"/>
              </a:rPr>
              <a:t>规范的支持，使得在生产环境直接使用</a:t>
            </a:r>
            <a:r>
              <a:rPr lang="en-US" sz="1100" dirty="0"/>
              <a:t> ESM </a:t>
            </a:r>
            <a:r>
              <a:rPr lang="zh-CN" altLang="en-US" sz="1100">
                <a:ea typeface="宋体"/>
              </a:rPr>
              <a:t>规范的代码也是可以的；</a:t>
            </a:r>
            <a:endParaRPr lang="en-US" sz="1100">
              <a:ea typeface="宋体"/>
              <a:cs typeface="Calibri" panose="020F0502020204030204"/>
            </a:endParaRPr>
          </a:p>
          <a:p>
            <a:pPr>
              <a:lnSpc>
                <a:spcPct val="90000"/>
              </a:lnSpc>
              <a:spcBef>
                <a:spcPct val="0"/>
              </a:spcBef>
              <a:spcAft>
                <a:spcPts val="600"/>
              </a:spcAft>
            </a:pPr>
            <a:r>
              <a:rPr lang="zh-CN" altLang="en-US" sz="1100" dirty="0">
                <a:ea typeface="宋体"/>
                <a:cs typeface="Calibri" panose="020F0502020204030204"/>
              </a:rPr>
              <a:t>4.</a:t>
            </a:r>
            <a:r>
              <a:rPr lang="en-US" altLang="zh-CN" sz="1100" dirty="0">
                <a:ea typeface="宋体"/>
              </a:rPr>
              <a:t>webpack</a:t>
            </a:r>
            <a:r>
              <a:rPr lang="zh-CN" altLang="en-US" sz="1100">
                <a:ea typeface="宋体"/>
              </a:rPr>
              <a:t>自己实现</a:t>
            </a:r>
            <a:r>
              <a:rPr lang="en-US" altLang="zh-CN" sz="1100" dirty="0" err="1">
                <a:ea typeface="宋体"/>
              </a:rPr>
              <a:t>polyfill</a:t>
            </a:r>
            <a:r>
              <a:rPr lang="zh-CN" altLang="en-US" sz="1100">
                <a:ea typeface="宋体"/>
              </a:rPr>
              <a:t>支持模块语法，</a:t>
            </a:r>
            <a:r>
              <a:rPr lang="en-US" altLang="zh-CN" sz="1100" dirty="0">
                <a:ea typeface="宋体"/>
              </a:rPr>
              <a:t>rollup</a:t>
            </a:r>
            <a:r>
              <a:rPr lang="zh-CN" altLang="en-US" sz="1100">
                <a:ea typeface="宋体"/>
              </a:rPr>
              <a:t>是利用高版本浏览器原生支持</a:t>
            </a:r>
            <a:r>
              <a:rPr lang="en-US" altLang="zh-CN" sz="1100" dirty="0" err="1">
                <a:ea typeface="宋体"/>
              </a:rPr>
              <a:t>esm</a:t>
            </a:r>
            <a:r>
              <a:rPr lang="en-US" altLang="zh-CN" sz="1100" dirty="0">
                <a:ea typeface="宋体"/>
              </a:rPr>
              <a:t>(</a:t>
            </a:r>
            <a:r>
              <a:rPr lang="zh-CN" altLang="en-US" sz="1100">
                <a:ea typeface="宋体"/>
              </a:rPr>
              <a:t>所以</a:t>
            </a:r>
            <a:r>
              <a:rPr lang="en-US" altLang="zh-CN" sz="1100" dirty="0">
                <a:ea typeface="宋体"/>
              </a:rPr>
              <a:t>rollup</a:t>
            </a:r>
            <a:r>
              <a:rPr lang="zh-CN" altLang="en-US" sz="1100">
                <a:ea typeface="宋体"/>
              </a:rPr>
              <a:t>无需代码注入</a:t>
            </a:r>
            <a:r>
              <a:rPr lang="en-US" altLang="zh-CN" sz="1100" dirty="0">
                <a:ea typeface="宋体"/>
              </a:rPr>
              <a:t>)</a:t>
            </a:r>
            <a:endParaRPr lang="zh-CN" altLang="en-US" sz="1100" dirty="0">
              <a:ea typeface="宋体"/>
            </a:endParaRPr>
          </a:p>
          <a:p>
            <a:pPr>
              <a:lnSpc>
                <a:spcPct val="90000"/>
              </a:lnSpc>
              <a:spcBef>
                <a:spcPct val="0"/>
              </a:spcBef>
              <a:spcAft>
                <a:spcPts val="600"/>
              </a:spcAft>
            </a:pPr>
            <a:r>
              <a:rPr lang="en-US" altLang="zh-CN" sz="1100" dirty="0">
                <a:ea typeface="宋体"/>
                <a:cs typeface="Calibri" panose="020F0502020204030204"/>
              </a:rPr>
              <a:t>5.</a:t>
            </a:r>
            <a:r>
              <a:rPr lang="en-US" sz="1100" dirty="0">
                <a:ea typeface="+mn-lt"/>
                <a:cs typeface="+mn-lt"/>
              </a:rPr>
              <a:t>ESM - ECMAScript </a:t>
            </a:r>
            <a:r>
              <a:rPr lang="zh-CN" altLang="en-US" sz="1100" b="1">
                <a:ea typeface="+mn-lt"/>
                <a:cs typeface="+mn-lt"/>
              </a:rPr>
              <a:t>模块是未来的官方标准和主流。但是浏览器的版本需要比较高，比如</a:t>
            </a:r>
            <a:r>
              <a:rPr lang="en-US" sz="1100" b="1" dirty="0" err="1">
                <a:ea typeface="+mn-lt"/>
                <a:cs typeface="+mn-lt"/>
              </a:rPr>
              <a:t>chorme</a:t>
            </a:r>
            <a:r>
              <a:rPr lang="zh-CN" altLang="en-US" sz="1100" b="1">
                <a:ea typeface="+mn-lt"/>
                <a:cs typeface="+mn-lt"/>
              </a:rPr>
              <a:t>都需要</a:t>
            </a:r>
            <a:r>
              <a:rPr lang="en-US" sz="1100" b="1" dirty="0">
                <a:ea typeface="+mn-lt"/>
                <a:cs typeface="+mn-lt"/>
              </a:rPr>
              <a:t>63</a:t>
            </a:r>
            <a:r>
              <a:rPr lang="zh-CN" altLang="en-US" sz="1100" b="1">
                <a:ea typeface="+mn-lt"/>
                <a:cs typeface="+mn-lt"/>
              </a:rPr>
              <a:t>版本以上</a:t>
            </a:r>
            <a:endParaRPr lang="en-US" sz="1100">
              <a:ea typeface="+mn-lt"/>
              <a:cs typeface="+mn-lt"/>
            </a:endParaRPr>
          </a:p>
          <a:p>
            <a:pPr>
              <a:lnSpc>
                <a:spcPct val="90000"/>
              </a:lnSpc>
              <a:spcBef>
                <a:spcPct val="0"/>
              </a:spcBef>
              <a:spcAft>
                <a:spcPts val="600"/>
              </a:spcAft>
            </a:pPr>
            <a:r>
              <a:rPr lang="zh-CN" altLang="en-US" sz="1100">
                <a:ea typeface="+mn-lt"/>
                <a:cs typeface="+mn-lt"/>
              </a:rPr>
              <a:t>所以</a:t>
            </a:r>
            <a:r>
              <a:rPr lang="en-US" sz="1100" dirty="0">
                <a:ea typeface="+mn-lt"/>
                <a:cs typeface="+mn-lt"/>
              </a:rPr>
              <a:t>rollup</a:t>
            </a:r>
            <a:r>
              <a:rPr lang="zh-CN" altLang="en-US" sz="1100">
                <a:ea typeface="+mn-lt"/>
                <a:cs typeface="+mn-lt"/>
              </a:rPr>
              <a:t>主要的出发点是：</a:t>
            </a:r>
            <a:r>
              <a:rPr lang="zh-CN" altLang="en-US" sz="1100" b="1">
                <a:ea typeface="+mn-lt"/>
                <a:cs typeface="+mn-lt"/>
              </a:rPr>
              <a:t>未来还没到，但</a:t>
            </a:r>
            <a:r>
              <a:rPr lang="en-US" sz="1100" b="1" dirty="0">
                <a:ea typeface="+mn-lt"/>
                <a:cs typeface="+mn-lt"/>
              </a:rPr>
              <a:t>rollup</a:t>
            </a:r>
            <a:r>
              <a:rPr lang="zh-CN" altLang="en-US" sz="1100" b="1">
                <a:ea typeface="+mn-lt"/>
                <a:cs typeface="+mn-lt"/>
              </a:rPr>
              <a:t>可以让你先写未来的代码（指</a:t>
            </a:r>
            <a:r>
              <a:rPr lang="en-US" sz="1100" b="1" dirty="0" err="1">
                <a:ea typeface="+mn-lt"/>
                <a:cs typeface="+mn-lt"/>
              </a:rPr>
              <a:t>esm</a:t>
            </a:r>
            <a:r>
              <a:rPr lang="zh-CN" altLang="en-US" sz="1100" b="1">
                <a:ea typeface="+mn-lt"/>
                <a:cs typeface="+mn-lt"/>
              </a:rPr>
              <a:t>）</a:t>
            </a:r>
            <a:endParaRPr lang="en-US"/>
          </a:p>
          <a:p>
            <a:pPr>
              <a:lnSpc>
                <a:spcPct val="90000"/>
              </a:lnSpc>
              <a:spcBef>
                <a:spcPct val="0"/>
              </a:spcBef>
              <a:spcAft>
                <a:spcPts val="600"/>
              </a:spcAft>
            </a:pPr>
            <a:br>
              <a:rPr lang="en-US" sz="1100" dirty="0">
                <a:ea typeface="宋体"/>
              </a:rPr>
            </a:br>
            <a:r>
              <a:rPr lang="en-US" sz="1100" b="1" dirty="0">
                <a:solidFill>
                  <a:schemeClr val="accent1"/>
                </a:solidFill>
              </a:rPr>
              <a:t>Rollup </a:t>
            </a:r>
            <a:r>
              <a:rPr lang="zh-CN" altLang="en-US" sz="1100" b="1">
                <a:solidFill>
                  <a:schemeClr val="accent1"/>
                </a:solidFill>
                <a:ea typeface="宋体"/>
              </a:rPr>
              <a:t>打包产物解析及对比</a:t>
            </a:r>
            <a:r>
              <a:rPr lang="en-US" sz="1100" b="1" dirty="0" err="1">
                <a:solidFill>
                  <a:schemeClr val="accent1"/>
                </a:solidFill>
              </a:rPr>
              <a:t>webapck</a:t>
            </a:r>
            <a:r>
              <a:rPr lang="en-US" sz="1100" b="1" dirty="0">
                <a:solidFill>
                  <a:schemeClr val="accent1"/>
                </a:solidFill>
              </a:rPr>
              <a:t> (</a:t>
            </a:r>
            <a:r>
              <a:rPr lang="zh-CN" altLang="en-US" sz="1100" b="1">
                <a:solidFill>
                  <a:schemeClr val="accent1"/>
                </a:solidFill>
                <a:ea typeface="宋体"/>
              </a:rPr>
              <a:t>见附件</a:t>
            </a:r>
            <a:r>
              <a:rPr lang="en-US" sz="1100" b="1" dirty="0">
                <a:solidFill>
                  <a:schemeClr val="accent1"/>
                </a:solidFill>
              </a:rPr>
              <a:t>) </a:t>
            </a:r>
            <a:br>
              <a:rPr lang="en-US" sz="1100" b="1" dirty="0"/>
            </a:br>
            <a:r>
              <a:rPr lang="en-US" sz="1100" b="1" dirty="0">
                <a:solidFill>
                  <a:schemeClr val="accent1"/>
                </a:solidFill>
              </a:rPr>
              <a:t> </a:t>
            </a:r>
            <a:br>
              <a:rPr lang="en-US" sz="1100" dirty="0"/>
            </a:br>
            <a:r>
              <a:rPr lang="en-US" sz="1100" dirty="0"/>
              <a:t>Vite </a:t>
            </a:r>
            <a:r>
              <a:rPr lang="zh-CN" altLang="en-US" sz="1100">
                <a:ea typeface="宋体"/>
              </a:rPr>
              <a:t>使用 </a:t>
            </a:r>
            <a:r>
              <a:rPr lang="en-US" sz="1100" dirty="0">
                <a:hlinkClick r:id="rId1"/>
              </a:rPr>
              <a:t>esbuild</a:t>
            </a:r>
            <a:r>
              <a:rPr lang="en-US" sz="1100" dirty="0"/>
              <a:t> </a:t>
            </a:r>
            <a:r>
              <a:rPr lang="zh-CN" altLang="en-US" sz="1100">
                <a:ea typeface="宋体"/>
              </a:rPr>
              <a:t>而不是 </a:t>
            </a:r>
            <a:r>
              <a:rPr lang="en-US" sz="1100" dirty="0"/>
              <a:t>Rollup </a:t>
            </a:r>
            <a:r>
              <a:rPr lang="zh-CN" altLang="en-US" sz="1100">
                <a:ea typeface="宋体"/>
              </a:rPr>
              <a:t>来</a:t>
            </a:r>
            <a:r>
              <a:rPr lang="zh-CN" altLang="en-US" sz="1100">
                <a:ea typeface="宋体"/>
                <a:cs typeface="Calibri" panose="020F0502020204030204"/>
              </a:rPr>
              <a:t>进行依赖预构建。这为开发服务器冷启动和依赖项失活的重新构建方面带来了显著的性能改进。</a:t>
            </a:r>
            <a:endParaRPr lang="en-US" altLang="zh-CN" sz="1100">
              <a:ea typeface="宋体"/>
              <a:cs typeface="Calibri" panose="020F0502020204030204"/>
            </a:endParaRPr>
          </a:p>
          <a:p>
            <a:pPr>
              <a:lnSpc>
                <a:spcPct val="90000"/>
              </a:lnSpc>
              <a:spcBef>
                <a:spcPct val="0"/>
              </a:spcBef>
              <a:spcAft>
                <a:spcPts val="600"/>
              </a:spcAft>
            </a:pPr>
            <a:endParaRPr lang="zh-CN" altLang="en-US" sz="1100" dirty="0">
              <a:ea typeface="宋体"/>
              <a:cs typeface="+mn-lt"/>
            </a:endParaRPr>
          </a:p>
          <a:p>
            <a:pPr>
              <a:lnSpc>
                <a:spcPct val="90000"/>
              </a:lnSpc>
              <a:spcBef>
                <a:spcPct val="0"/>
              </a:spcBef>
              <a:spcAft>
                <a:spcPts val="600"/>
              </a:spcAft>
            </a:pPr>
            <a:r>
              <a:rPr lang="zh-CN" sz="1100">
                <a:ea typeface="+mn-lt"/>
                <a:cs typeface="+mn-lt"/>
              </a:rPr>
              <a:t>但一些针对构建 </a:t>
            </a:r>
            <a:r>
              <a:rPr lang="zh-CN" sz="1100" i="1">
                <a:ea typeface="+mn-lt"/>
                <a:cs typeface="+mn-lt"/>
              </a:rPr>
              <a:t>应用</a:t>
            </a:r>
            <a:r>
              <a:rPr lang="zh-CN" sz="1100">
                <a:ea typeface="+mn-lt"/>
                <a:cs typeface="+mn-lt"/>
              </a:rPr>
              <a:t> 的重要功能仍然还在持续开发中 —— 特别是代码分割和 CSS 处理方面。就目前来说，Rollup 在应用打包方面更加成熟和灵活。</a:t>
            </a:r>
            <a:endParaRPr lang="zh-CN"/>
          </a:p>
          <a:p>
            <a:pPr>
              <a:lnSpc>
                <a:spcPct val="90000"/>
              </a:lnSpc>
              <a:spcBef>
                <a:spcPct val="0"/>
              </a:spcBef>
              <a:spcAft>
                <a:spcPts val="600"/>
              </a:spcAft>
            </a:pPr>
            <a:r>
              <a:rPr lang="zh-CN" altLang="en-US" sz="1100">
                <a:ea typeface="宋体"/>
                <a:cs typeface="Calibri" panose="020F0502020204030204"/>
              </a:rPr>
              <a:t>(以上是目前对应版本所能体现的优点， </a:t>
            </a:r>
            <a:r>
              <a:rPr lang="zh-CN" sz="1100">
                <a:ea typeface="+mn-lt"/>
                <a:cs typeface="+mn-lt"/>
              </a:rPr>
              <a:t>不排除使用 esbuild 作为生产构建器的可能 </a:t>
            </a:r>
            <a:r>
              <a:rPr lang="zh-CN" altLang="en-US" sz="1100">
                <a:ea typeface="+mn-lt"/>
                <a:cs typeface="+mn-lt"/>
              </a:rPr>
              <a:t>）</a:t>
            </a:r>
            <a:endParaRPr lang="en-US" sz="1100" dirty="0">
              <a:ea typeface="+mn-lt"/>
              <a:cs typeface="+mn-lt"/>
            </a:endParaRPr>
          </a:p>
          <a:p>
            <a:pPr>
              <a:lnSpc>
                <a:spcPct val="90000"/>
              </a:lnSpc>
              <a:spcBef>
                <a:spcPct val="0"/>
              </a:spcBef>
              <a:spcAft>
                <a:spcPts val="600"/>
              </a:spcAft>
            </a:pPr>
            <a:endParaRPr lang="zh-CN" altLang="en-US" sz="1100">
              <a:solidFill>
                <a:srgbClr val="000000"/>
              </a:solidFill>
              <a:ea typeface="宋体"/>
              <a:cs typeface="Calibri" panose="020F0502020204030204"/>
            </a:endParaRPr>
          </a:p>
          <a:p>
            <a:pPr>
              <a:lnSpc>
                <a:spcPct val="90000"/>
              </a:lnSpc>
              <a:spcBef>
                <a:spcPct val="0"/>
              </a:spcBef>
              <a:spcAft>
                <a:spcPts val="600"/>
              </a:spcAft>
            </a:pPr>
            <a:r>
              <a:rPr lang="zh-CN" altLang="en-US" sz="1100">
                <a:solidFill>
                  <a:srgbClr val="FF0000"/>
                </a:solidFill>
                <a:ea typeface="宋体"/>
                <a:cs typeface="Calibri" panose="020F0502020204030204"/>
              </a:rPr>
              <a:t>Rollup3.0已正式发布！！！</a:t>
            </a:r>
            <a:endParaRPr lang="zh-CN" altLang="en-US" sz="1100">
              <a:solidFill>
                <a:srgbClr val="FF0000"/>
              </a:solidFill>
              <a:ea typeface="宋体"/>
              <a:cs typeface="Calibri" panose="020F0502020204030204"/>
            </a:endParaRPr>
          </a:p>
          <a:p>
            <a:pPr indent="-228600">
              <a:lnSpc>
                <a:spcPct val="90000"/>
              </a:lnSpc>
              <a:spcAft>
                <a:spcPts val="600"/>
              </a:spcAft>
              <a:buFont typeface="Arial" panose="020B0604020202020204" pitchFamily="34" charset="0"/>
              <a:buChar char="•"/>
            </a:pPr>
            <a:r>
              <a:rPr lang="en-US" altLang="zh-CN" sz="1100" dirty="0">
                <a:solidFill>
                  <a:srgbClr val="000000"/>
                </a:solidFill>
                <a:ea typeface="宋体"/>
                <a:cs typeface="Calibri" panose="020F0502020204030204"/>
              </a:rPr>
              <a:t>Node版本最低支持14.18.0</a:t>
            </a:r>
            <a:endParaRPr lang="en-US" altLang="zh-CN" sz="1100" dirty="0">
              <a:solidFill>
                <a:srgbClr val="000000"/>
              </a:solidFill>
              <a:ea typeface="宋体"/>
              <a:cs typeface="Calibri" panose="020F0502020204030204"/>
            </a:endParaRPr>
          </a:p>
          <a:p>
            <a:pPr indent="-228600">
              <a:lnSpc>
                <a:spcPct val="90000"/>
              </a:lnSpc>
              <a:spcAft>
                <a:spcPts val="600"/>
              </a:spcAft>
              <a:buFont typeface="Arial" panose="020B0604020202020204" pitchFamily="34" charset="0"/>
              <a:buChar char="•"/>
            </a:pPr>
            <a:r>
              <a:rPr lang="en-US" sz="1100" err="1">
                <a:ea typeface="+mn-lt"/>
                <a:cs typeface="+mn-lt"/>
              </a:rPr>
              <a:t>浏览器构建已拆分为单独的包</a:t>
            </a:r>
            <a:endParaRPr lang="en-US" sz="1100" dirty="0">
              <a:ea typeface="+mn-lt"/>
              <a:cs typeface="+mn-lt"/>
            </a:endParaRPr>
          </a:p>
          <a:p>
            <a:pPr indent="-228600">
              <a:lnSpc>
                <a:spcPct val="90000"/>
              </a:lnSpc>
              <a:spcAft>
                <a:spcPts val="600"/>
              </a:spcAft>
              <a:buFont typeface="Arial" panose="020B0604020202020204" pitchFamily="34" charset="0"/>
              <a:buChar char="•"/>
            </a:pPr>
            <a:r>
              <a:rPr lang="en-US" sz="1100" dirty="0">
                <a:ea typeface="+mn-lt"/>
                <a:cs typeface="+mn-lt"/>
              </a:rPr>
              <a:t> node:</a:t>
            </a:r>
            <a:r>
              <a:rPr lang="en-US" altLang="zh-CN" sz="1100" dirty="0">
                <a:ea typeface="+mn-lt"/>
                <a:cs typeface="+mn-lt"/>
              </a:rPr>
              <a:t> </a:t>
            </a:r>
            <a:r>
              <a:rPr lang="zh-CN" altLang="en-US" sz="1100">
                <a:ea typeface="+mn-lt"/>
                <a:cs typeface="+mn-lt"/>
              </a:rPr>
              <a:t>前缀来导入内置模块</a:t>
            </a:r>
            <a:endParaRPr lang="zh-CN" altLang="en-US" sz="1100">
              <a:ea typeface="+mn-lt"/>
              <a:cs typeface="+mn-lt"/>
            </a:endParaRPr>
          </a:p>
          <a:p>
            <a:pPr indent="-228600">
              <a:lnSpc>
                <a:spcPct val="90000"/>
              </a:lnSpc>
              <a:spcAft>
                <a:spcPts val="600"/>
              </a:spcAft>
              <a:buFont typeface="Arial" panose="020B0604020202020204" pitchFamily="34" charset="0"/>
              <a:buChar char="•"/>
            </a:pPr>
            <a:r>
              <a:rPr lang="zh-CN" sz="1100">
                <a:ea typeface="+mn-lt"/>
                <a:cs typeface="+mn-lt"/>
              </a:rPr>
              <a:t>支持使用插件数组作为插件</a:t>
            </a:r>
            <a:endParaRPr lang="zh-CN" altLang="en-US" sz="1100">
              <a:ea typeface="+mn-lt"/>
              <a:cs typeface="+mn-lt"/>
            </a:endParaRPr>
          </a:p>
        </p:txBody>
      </p:sp>
      <p:pic>
        <p:nvPicPr>
          <p:cNvPr id="2" name="图片 2" descr="图形用户界面, 文本&#10;&#10;已自动生成说明"/>
          <p:cNvPicPr>
            <a:picLocks noChangeAspect="1"/>
          </p:cNvPicPr>
          <p:nvPr/>
        </p:nvPicPr>
        <p:blipFill>
          <a:blip r:embed="rId2"/>
          <a:stretch>
            <a:fillRect/>
          </a:stretch>
        </p:blipFill>
        <p:spPr>
          <a:xfrm>
            <a:off x="4064620" y="-2333"/>
            <a:ext cx="2743200" cy="5436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838200" y="30589"/>
            <a:ext cx="10515600" cy="916684"/>
          </a:xfrm>
        </p:spPr>
        <p:txBody>
          <a:bodyPr/>
          <a:lstStyle/>
          <a:p>
            <a:pPr algn="ctr"/>
            <a:r>
              <a:rPr lang="zh-CN" altLang="en-US">
                <a:ea typeface="宋体"/>
                <a:cs typeface="Calibri Light"/>
              </a:rPr>
              <a:t>附件📎</a:t>
            </a:r>
            <a:endParaRPr lang="zh-CN" altLang="en-US">
              <a:cs typeface="Calibri Light"/>
            </a:endParaRPr>
          </a:p>
        </p:txBody>
      </p:sp>
      <p:sp>
        <p:nvSpPr>
          <p:cNvPr id="4" name="内容占位符 3"/>
          <p:cNvSpPr>
            <a:spLocks noGrp="1"/>
          </p:cNvSpPr>
          <p:nvPr>
            <p:ph idx="1"/>
          </p:nvPr>
        </p:nvSpPr>
        <p:spPr>
          <a:xfrm>
            <a:off x="875371" y="794137"/>
            <a:ext cx="10515600" cy="5884630"/>
          </a:xfrm>
        </p:spPr>
        <p:txBody>
          <a:bodyPr vert="horz" lIns="91440" tIns="45720" rIns="91440" bIns="45720" rtlCol="0" anchor="t">
            <a:normAutofit/>
          </a:bodyPr>
          <a:lstStyle/>
          <a:p>
            <a:pPr marL="342900" indent="-342900">
              <a:buAutoNum type="arabicPeriod"/>
            </a:pPr>
            <a:r>
              <a:rPr lang="en-US" sz="1600">
                <a:ea typeface="+mn-lt"/>
                <a:cs typeface="+mn-lt"/>
              </a:rPr>
              <a:t>es-module-</a:t>
            </a:r>
            <a:r>
              <a:rPr lang="en-US" sz="1600" err="1">
                <a:ea typeface="+mn-lt"/>
                <a:cs typeface="+mn-lt"/>
              </a:rPr>
              <a:t>lexer</a:t>
            </a:r>
            <a:r>
              <a:rPr lang="en-US" sz="1600">
                <a:ea typeface="+mn-lt"/>
                <a:cs typeface="+mn-lt"/>
              </a:rPr>
              <a:t> </a:t>
            </a:r>
            <a:r>
              <a:rPr lang="zh-CN" altLang="en-US" sz="1600">
                <a:ea typeface="+mn-lt"/>
                <a:cs typeface="+mn-lt"/>
              </a:rPr>
              <a:t>是一个可以对</a:t>
            </a:r>
            <a:r>
              <a:rPr lang="en-US" sz="1600">
                <a:ea typeface="+mn-lt"/>
                <a:cs typeface="+mn-lt"/>
              </a:rPr>
              <a:t> ES Module </a:t>
            </a:r>
            <a:r>
              <a:rPr lang="zh-CN" altLang="en-US" sz="1600">
                <a:ea typeface="+mn-lt"/>
                <a:cs typeface="+mn-lt"/>
              </a:rPr>
              <a:t>语句进行词法分析的工具包--</a:t>
            </a:r>
            <a:r>
              <a:rPr lang="zh-CN" sz="1600">
                <a:ea typeface="+mn-lt"/>
                <a:cs typeface="+mn-lt"/>
              </a:rPr>
              <a:t>大家可以对比一下 acron</a:t>
            </a:r>
            <a:r>
              <a:rPr lang="zh-CN" altLang="en-US" sz="1600">
                <a:ea typeface="+mn-lt"/>
                <a:cs typeface="+mn-lt"/>
              </a:rPr>
              <a:t>）</a:t>
            </a:r>
            <a:r>
              <a:rPr lang="en-US" altLang="zh-CN" sz="1600">
                <a:ea typeface="+mn-lt"/>
                <a:cs typeface="+mn-lt"/>
                <a:hlinkClick r:id="rId1"/>
              </a:rPr>
              <a:t>https://www.npmjs.com/package/es-module-lexer </a:t>
            </a:r>
            <a:endParaRPr lang="zh-CN" altLang="en-US">
              <a:ea typeface="宋体"/>
              <a:cs typeface="Calibri" panose="020F0502020204030204"/>
            </a:endParaRPr>
          </a:p>
          <a:p>
            <a:pPr marL="342900" indent="-342900">
              <a:buAutoNum type="arabicPeriod"/>
            </a:pPr>
            <a:r>
              <a:rPr lang="en-US" sz="1600">
                <a:ea typeface="+mn-lt"/>
                <a:cs typeface="+mn-lt"/>
              </a:rPr>
              <a:t>JIT</a:t>
            </a:r>
            <a:r>
              <a:rPr lang="zh-CN" altLang="en-US" sz="1600">
                <a:ea typeface="+mn-lt"/>
                <a:cs typeface="+mn-lt"/>
              </a:rPr>
              <a:t> 编译器在程序启动后运行并将代码（通常是字节码或某种 </a:t>
            </a:r>
            <a:r>
              <a:rPr lang="en-US" sz="1600">
                <a:ea typeface="+mn-lt"/>
                <a:cs typeface="+mn-lt"/>
              </a:rPr>
              <a:t>VM</a:t>
            </a:r>
            <a:r>
              <a:rPr lang="zh-CN" altLang="en-US" sz="1600">
                <a:ea typeface="+mn-lt"/>
                <a:cs typeface="+mn-lt"/>
              </a:rPr>
              <a:t> 指令）即时（或称为即时）编译成通常更快的形式，通常是主机 </a:t>
            </a:r>
            <a:r>
              <a:rPr lang="en-US" sz="1600">
                <a:ea typeface="+mn-lt"/>
                <a:cs typeface="+mn-lt"/>
              </a:rPr>
              <a:t>CPU</a:t>
            </a:r>
            <a:r>
              <a:rPr lang="zh-CN" altLang="en-US" sz="1600">
                <a:ea typeface="+mn-lt"/>
                <a:cs typeface="+mn-lt"/>
              </a:rPr>
              <a:t> 的本机指令系统。 </a:t>
            </a:r>
            <a:r>
              <a:rPr lang="en-US" sz="1600">
                <a:ea typeface="+mn-lt"/>
                <a:cs typeface="+mn-lt"/>
              </a:rPr>
              <a:t>JIT</a:t>
            </a:r>
            <a:r>
              <a:rPr lang="zh-CN" altLang="en-US" sz="1600">
                <a:ea typeface="+mn-lt"/>
                <a:cs typeface="+mn-lt"/>
              </a:rPr>
              <a:t> 可以访问动态运行时信息，而标准编译器则不能，并且可以进行更好的优化，例如经常使用的内联函数。 这与在程序首次运行之前将所有代码编译为机器语言的传统编译器形成对比。 换句话说，传统的编译器在您第一次运行它之前将整个程序构建为一个 </a:t>
            </a:r>
            <a:r>
              <a:rPr lang="en-US" sz="1600">
                <a:ea typeface="+mn-lt"/>
                <a:cs typeface="+mn-lt"/>
              </a:rPr>
              <a:t>EXE</a:t>
            </a:r>
            <a:r>
              <a:rPr lang="zh-CN" altLang="en-US" sz="1600">
                <a:ea typeface="+mn-lt"/>
                <a:cs typeface="+mn-lt"/>
              </a:rPr>
              <a:t> 文件。对于较新样式的程序，使用伪代码（</a:t>
            </a:r>
            <a:r>
              <a:rPr lang="en-US" sz="1600">
                <a:ea typeface="+mn-lt"/>
                <a:cs typeface="+mn-lt"/>
              </a:rPr>
              <a:t>p-code</a:t>
            </a:r>
            <a:r>
              <a:rPr lang="zh-CN" altLang="en-US" sz="1600">
                <a:ea typeface="+mn-lt"/>
                <a:cs typeface="+mn-lt"/>
              </a:rPr>
              <a:t>）生成程序集。只有在您在操作系统上执行程序之后（例如，通过双击其图标），（</a:t>
            </a:r>
            <a:r>
              <a:rPr lang="en-US" sz="1600">
                <a:ea typeface="+mn-lt"/>
                <a:cs typeface="+mn-lt"/>
              </a:rPr>
              <a:t>JIT</a:t>
            </a:r>
            <a:r>
              <a:rPr lang="zh-CN" altLang="en-US" sz="1600">
                <a:ea typeface="+mn-lt"/>
                <a:cs typeface="+mn-lt"/>
              </a:rPr>
              <a:t>）编译器才会启动并生成基于 </a:t>
            </a:r>
            <a:r>
              <a:rPr lang="en-US" sz="1600">
                <a:ea typeface="+mn-lt"/>
                <a:cs typeface="+mn-lt"/>
              </a:rPr>
              <a:t>Intel</a:t>
            </a:r>
            <a:r>
              <a:rPr lang="zh-CN" altLang="en-US" sz="1600">
                <a:ea typeface="+mn-lt"/>
                <a:cs typeface="+mn-lt"/>
              </a:rPr>
              <a:t> 的处理器或任何可以理解的机器代码（</a:t>
            </a:r>
            <a:r>
              <a:rPr lang="en-US" sz="1600">
                <a:ea typeface="+mn-lt"/>
                <a:cs typeface="+mn-lt"/>
              </a:rPr>
              <a:t>m-code</a:t>
            </a:r>
            <a:r>
              <a:rPr lang="zh-CN" altLang="en-US" sz="1600">
                <a:ea typeface="+mn-lt"/>
                <a:cs typeface="+mn-lt"/>
              </a:rPr>
              <a:t>）。</a:t>
            </a:r>
            <a:r>
              <a:rPr lang="en-US" sz="1600">
                <a:ea typeface="+mn-lt"/>
                <a:cs typeface="+mn-lt"/>
              </a:rPr>
              <a:t>(</a:t>
            </a:r>
            <a:r>
              <a:rPr lang="en-US" sz="1600">
                <a:ea typeface="+mn-lt"/>
                <a:cs typeface="+mn-lt"/>
                <a:hlinkClick r:id="rId2"/>
              </a:rPr>
              <a:t>https://stackoverflow.com/questions/95635/what-does-a-just-in-time-jit-compiler-do</a:t>
            </a:r>
            <a:r>
              <a:rPr lang="en-US" sz="1600">
                <a:ea typeface="+mn-lt"/>
                <a:cs typeface="+mn-lt"/>
              </a:rPr>
              <a:t>)</a:t>
            </a:r>
            <a:endParaRPr lang="en-US" sz="1600">
              <a:ea typeface="+mn-lt"/>
              <a:cs typeface="+mn-lt"/>
            </a:endParaRPr>
          </a:p>
          <a:p>
            <a:pPr marL="342900" indent="-342900">
              <a:buAutoNum type="arabicPeriod"/>
            </a:pPr>
            <a:r>
              <a:rPr lang="en-US" sz="1600">
                <a:ea typeface="+mn-lt"/>
                <a:cs typeface="+mn-lt"/>
              </a:rPr>
              <a:t>  </a:t>
            </a:r>
            <a:r>
              <a:rPr lang="en-US" altLang="zh-CN" sz="1600">
                <a:ea typeface="+mn-lt"/>
                <a:cs typeface="+mn-lt"/>
              </a:rPr>
              <a:t>(</a:t>
            </a:r>
            <a:r>
              <a:rPr lang="zh-CN" altLang="en-US" sz="1600">
                <a:ea typeface="+mn-lt"/>
                <a:cs typeface="+mn-lt"/>
              </a:rPr>
              <a:t>解析 </a:t>
            </a:r>
            <a:r>
              <a:rPr lang="en-US" altLang="zh-CN" sz="1600" err="1">
                <a:ea typeface="+mn-lt"/>
                <a:cs typeface="+mn-lt"/>
              </a:rPr>
              <a:t>js</a:t>
            </a:r>
            <a:r>
              <a:rPr lang="zh-CN" altLang="en-US" sz="1600">
                <a:ea typeface="+mn-lt"/>
                <a:cs typeface="+mn-lt"/>
              </a:rPr>
              <a:t> 代码后得到的 </a:t>
            </a:r>
            <a:r>
              <a:rPr lang="en-US" altLang="zh-CN" sz="1600">
                <a:ea typeface="+mn-lt"/>
                <a:cs typeface="+mn-lt"/>
              </a:rPr>
              <a:t>AST</a:t>
            </a:r>
            <a:r>
              <a:rPr lang="en-US" sz="1600">
                <a:ea typeface="+mn-lt"/>
                <a:cs typeface="+mn-lt"/>
              </a:rPr>
              <a:t>(abstract syntax tree)</a:t>
            </a:r>
            <a:r>
              <a:rPr lang="zh-CN" altLang="en-US" sz="1600">
                <a:ea typeface="+mn-lt"/>
                <a:cs typeface="+mn-lt"/>
              </a:rPr>
              <a:t>地址 </a:t>
            </a:r>
            <a:r>
              <a:rPr lang="en-US" altLang="zh-CN" sz="1600">
                <a:ea typeface="+mn-lt"/>
                <a:cs typeface="+mn-lt"/>
                <a:hlinkClick r:id="rId3"/>
              </a:rPr>
              <a:t>https://astexplorer.net/</a:t>
            </a:r>
            <a:r>
              <a:rPr lang="zh-CN" altLang="en-US" sz="1600">
                <a:ea typeface="+mn-lt"/>
                <a:cs typeface="+mn-lt"/>
              </a:rPr>
              <a:t> </a:t>
            </a:r>
            <a:r>
              <a:rPr lang="en-US" sz="1600">
                <a:ea typeface="+mn-lt"/>
                <a:cs typeface="+mn-lt"/>
              </a:rPr>
              <a:t>)</a:t>
            </a:r>
            <a:endParaRPr lang="en-US" sz="1600">
              <a:ea typeface="+mn-lt"/>
              <a:cs typeface="+mn-lt"/>
            </a:endParaRPr>
          </a:p>
          <a:p>
            <a:pPr marL="342900" indent="-342900">
              <a:buAutoNum type="arabicPeriod"/>
            </a:pPr>
            <a:r>
              <a:rPr lang="en-US" sz="1600">
                <a:ea typeface="+mn-lt"/>
                <a:cs typeface="+mn-lt"/>
              </a:rPr>
              <a:t>acorn</a:t>
            </a:r>
            <a:r>
              <a:rPr lang="en-US" altLang="zh-CN" sz="1600">
                <a:ea typeface="+mn-lt"/>
                <a:cs typeface="+mn-lt"/>
              </a:rPr>
              <a:t> </a:t>
            </a:r>
            <a:r>
              <a:rPr lang="zh-CN" altLang="en-US" sz="1600">
                <a:ea typeface="+mn-lt"/>
                <a:cs typeface="+mn-lt"/>
              </a:rPr>
              <a:t>是一个</a:t>
            </a:r>
            <a:r>
              <a:rPr lang="en-US" sz="1600">
                <a:ea typeface="+mn-lt"/>
                <a:cs typeface="+mn-lt"/>
              </a:rPr>
              <a:t> JavaScript</a:t>
            </a:r>
            <a:r>
              <a:rPr lang="en-US" altLang="zh-CN" sz="1600">
                <a:ea typeface="+mn-lt"/>
                <a:cs typeface="+mn-lt"/>
              </a:rPr>
              <a:t> </a:t>
            </a:r>
            <a:r>
              <a:rPr lang="zh-CN" altLang="en-US" sz="1600">
                <a:ea typeface="+mn-lt"/>
                <a:cs typeface="+mn-lt"/>
              </a:rPr>
              <a:t>语法解析器，它将</a:t>
            </a:r>
            <a:r>
              <a:rPr lang="en-US" sz="1600">
                <a:ea typeface="+mn-lt"/>
                <a:cs typeface="+mn-lt"/>
              </a:rPr>
              <a:t> JavaScript</a:t>
            </a:r>
            <a:r>
              <a:rPr lang="en-US" altLang="zh-CN" sz="1600">
                <a:ea typeface="+mn-lt"/>
                <a:cs typeface="+mn-lt"/>
              </a:rPr>
              <a:t> </a:t>
            </a:r>
            <a:r>
              <a:rPr lang="zh-CN" altLang="en-US" sz="1600">
                <a:ea typeface="+mn-lt"/>
                <a:cs typeface="+mn-lt"/>
              </a:rPr>
              <a:t>字符串解析成语法抽象树</a:t>
            </a:r>
            <a:r>
              <a:rPr lang="en-US" sz="1600">
                <a:ea typeface="+mn-lt"/>
                <a:cs typeface="+mn-lt"/>
              </a:rPr>
              <a:t> AST </a:t>
            </a:r>
            <a:endParaRPr lang="en-US" sz="1600">
              <a:ea typeface="+mn-lt"/>
              <a:cs typeface="+mn-lt"/>
            </a:endParaRPr>
          </a:p>
          <a:p>
            <a:pPr marL="342900" indent="-342900">
              <a:buAutoNum type="arabicPeriod"/>
            </a:pPr>
            <a:r>
              <a:rPr lang="en-US" sz="1600">
                <a:ea typeface="+mn-lt"/>
                <a:cs typeface="+mn-lt"/>
              </a:rPr>
              <a:t>magic-string </a:t>
            </a:r>
            <a:r>
              <a:rPr lang="en-US" sz="1600" err="1">
                <a:ea typeface="+mn-lt"/>
                <a:cs typeface="+mn-lt"/>
              </a:rPr>
              <a:t>作用是可以对源代码进行轻微的修改和替换</a:t>
            </a:r>
            <a:r>
              <a:rPr lang="en-US" sz="1600">
                <a:ea typeface="+mn-lt"/>
                <a:cs typeface="+mn-lt"/>
              </a:rPr>
              <a:t>。(</a:t>
            </a:r>
            <a:r>
              <a:rPr lang="en-US" sz="1600">
                <a:ea typeface="+mn-lt"/>
                <a:cs typeface="+mn-lt"/>
                <a:hlinkClick r:id="rId4"/>
              </a:rPr>
              <a:t>https://github.com/rich-harris/magic-string#readme</a:t>
            </a:r>
            <a:r>
              <a:rPr lang="en-US" sz="1600">
                <a:ea typeface="+mn-lt"/>
                <a:cs typeface="+mn-lt"/>
              </a:rPr>
              <a:t>)</a:t>
            </a:r>
            <a:endParaRPr lang="en-US">
              <a:ea typeface="Calibri" panose="020F0502020204030204"/>
              <a:cs typeface="Calibri" panose="020F0502020204030204"/>
            </a:endParaRPr>
          </a:p>
          <a:p>
            <a:pPr marL="342900" indent="-342900">
              <a:buAutoNum type="arabicPeriod"/>
            </a:pPr>
            <a:r>
              <a:rPr lang="zh-CN" altLang="en-US" sz="1600">
                <a:ea typeface="+mn-lt"/>
                <a:cs typeface="+mn-lt"/>
              </a:rPr>
              <a:t>插件</a:t>
            </a:r>
            <a:r>
              <a:rPr lang="en-US" sz="1600">
                <a:ea typeface="+mn-lt"/>
                <a:cs typeface="+mn-lt"/>
              </a:rPr>
              <a:t> API</a:t>
            </a:r>
            <a:r>
              <a:rPr lang="zh-CN" altLang="en-US" sz="1600">
                <a:ea typeface="+mn-lt"/>
                <a:cs typeface="+mn-lt"/>
              </a:rPr>
              <a:t>集合</a:t>
            </a:r>
            <a:r>
              <a:rPr lang="en-US" sz="1600">
                <a:ea typeface="+mn-lt"/>
                <a:cs typeface="+mn-lt"/>
                <a:hlinkClick r:id="rId5"/>
              </a:rPr>
              <a:t>(community-plugins)</a:t>
            </a:r>
            <a:endParaRPr lang="en-US" sz="1600">
              <a:ea typeface="+mn-lt"/>
              <a:cs typeface="+mn-lt"/>
            </a:endParaRPr>
          </a:p>
          <a:p>
            <a:pPr marL="342900" indent="-342900">
              <a:buAutoNum type="arabicPeriod"/>
            </a:pPr>
            <a:r>
              <a:rPr lang="en-US" sz="1600">
                <a:ea typeface="+mn-lt"/>
                <a:cs typeface="+mn-lt"/>
              </a:rPr>
              <a:t>ro</a:t>
            </a:r>
            <a:r>
              <a:rPr lang="en-US" altLang="zh-CN" sz="1600">
                <a:ea typeface="+mn-lt"/>
                <a:cs typeface="+mn-lt"/>
              </a:rPr>
              <a:t>l</a:t>
            </a:r>
            <a:r>
              <a:rPr lang="en-US" sz="1600">
                <a:ea typeface="+mn-lt"/>
                <a:cs typeface="+mn-lt"/>
              </a:rPr>
              <a:t>lup</a:t>
            </a:r>
            <a:r>
              <a:rPr lang="zh-CN" altLang="en-US" sz="1600">
                <a:ea typeface="+mn-lt"/>
                <a:cs typeface="+mn-lt"/>
              </a:rPr>
              <a:t>打包产物地址：</a:t>
            </a:r>
            <a:r>
              <a:rPr lang="en-US" sz="1600">
                <a:solidFill>
                  <a:srgbClr val="0563C1"/>
                </a:solidFill>
                <a:ea typeface="+mn-lt"/>
                <a:cs typeface="+mn-lt"/>
                <a:hlinkClick r:id="rId6"/>
              </a:rPr>
              <a:t>https://rollupjs.org/repl/?version=1.6.0</a:t>
            </a:r>
            <a:r>
              <a:rPr lang="zh-CN" altLang="en-US" sz="1600">
                <a:ea typeface="+mn-lt"/>
                <a:cs typeface="+mn-lt"/>
              </a:rPr>
              <a:t> </a:t>
            </a:r>
            <a:endParaRPr lang="en-US" sz="1600">
              <a:ea typeface="+mn-lt"/>
              <a:cs typeface="+mn-lt"/>
            </a:endParaRPr>
          </a:p>
          <a:p>
            <a:pPr marL="342900" indent="-342900">
              <a:buAutoNum type="arabicPeriod"/>
            </a:pPr>
            <a:r>
              <a:rPr lang="zh-CN" altLang="en-US" sz="1600">
                <a:ea typeface="+mn-lt"/>
                <a:cs typeface="+mn-lt"/>
              </a:rPr>
              <a:t>Rollup3 github </a:t>
            </a:r>
            <a:r>
              <a:rPr lang="zh-CN" sz="1600">
                <a:ea typeface="+mn-lt"/>
                <a:cs typeface="+mn-lt"/>
                <a:hlinkClick r:id="rId7"/>
              </a:rPr>
              <a:t>https://github.com/rollup/rollup/blob/master/CHANGELOG.md#300</a:t>
            </a:r>
            <a:endParaRPr lang="zh-CN" sz="1600">
              <a:ea typeface="+mn-lt"/>
              <a:cs typeface="+mn-lt"/>
            </a:endParaRPr>
          </a:p>
          <a:p>
            <a:pPr marL="342900" indent="-342900">
              <a:buAutoNum type="arabicPeriod"/>
            </a:pPr>
            <a:endParaRPr lang="zh-CN" altLang="en-US" sz="1600">
              <a:ea typeface="+mn-lt"/>
              <a:cs typeface="+mn-lt"/>
            </a:endParaRPr>
          </a:p>
          <a:p>
            <a:pPr marL="0" indent="0">
              <a:buNone/>
            </a:pPr>
            <a:endParaRPr lang="en-US" sz="1600">
              <a:ea typeface="+mn-lt"/>
              <a:cs typeface="+mn-lt"/>
            </a:endParaRPr>
          </a:p>
          <a:p>
            <a:pPr marL="342900" indent="-342900">
              <a:buAutoNum type="arabicPeriod"/>
            </a:pPr>
            <a:endParaRPr lang="en-US" sz="1600">
              <a:ea typeface="+mn-lt"/>
              <a:cs typeface="+mn-lt"/>
            </a:endParaRPr>
          </a:p>
          <a:p>
            <a:r>
              <a:rPr lang="en-US" altLang="zh-CN" sz="1600" err="1">
                <a:ea typeface="+mn-lt"/>
                <a:cs typeface="+mn-lt"/>
              </a:rPr>
              <a:t>js</a:t>
            </a:r>
            <a:r>
              <a:rPr lang="zh-CN" altLang="en-US" sz="1600">
                <a:ea typeface="+mn-lt"/>
                <a:cs typeface="+mn-lt"/>
              </a:rPr>
              <a:t>模块化：W</a:t>
            </a:r>
            <a:r>
              <a:rPr lang="en-US" sz="1600" err="1">
                <a:ea typeface="+mn-lt"/>
                <a:cs typeface="+mn-lt"/>
              </a:rPr>
              <a:t>indow</a:t>
            </a:r>
            <a:r>
              <a:rPr lang="en-US" sz="1600">
                <a:ea typeface="+mn-lt"/>
                <a:cs typeface="+mn-lt"/>
              </a:rPr>
              <a:t>-------IIFE--------AMD--------CMD---------</a:t>
            </a:r>
            <a:r>
              <a:rPr lang="en-US" sz="1600" err="1">
                <a:ea typeface="+mn-lt"/>
                <a:cs typeface="+mn-lt"/>
              </a:rPr>
              <a:t>CommonJs</a:t>
            </a:r>
            <a:r>
              <a:rPr lang="en-US" sz="1600">
                <a:ea typeface="+mn-lt"/>
                <a:cs typeface="+mn-lt"/>
              </a:rPr>
              <a:t>-------ESM</a:t>
            </a:r>
            <a:endParaRPr lang="en-US" sz="1600">
              <a:ea typeface="+mn-lt"/>
              <a:cs typeface="+mn-lt"/>
            </a:endParaRPr>
          </a:p>
          <a:p>
            <a:pPr marL="342900" indent="-342900">
              <a:buAutoNum type="arabicPeriod"/>
            </a:pPr>
            <a:endParaRPr lang="en-US" sz="1600">
              <a:ea typeface="+mn-lt"/>
              <a:cs typeface="+mn-lt"/>
            </a:endParaRPr>
          </a:p>
          <a:p>
            <a:endParaRPr lang="en-US" sz="1600">
              <a:ea typeface="+mn-lt"/>
              <a:cs typeface="+mn-lt"/>
            </a:endParaRPr>
          </a:p>
          <a:p>
            <a:pPr marL="0" indent="0">
              <a:buNone/>
            </a:pPr>
            <a:endParaRPr lang="en-US" sz="1600">
              <a:ea typeface="+mn-lt"/>
              <a:cs typeface="+mn-lt"/>
            </a:endParaRPr>
          </a:p>
          <a:p>
            <a:pPr marL="0" indent="0">
              <a:buNone/>
            </a:pPr>
            <a:endParaRPr lang="en-US" altLang="zh-CN" sz="1600">
              <a:ea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a:spLocks noGrp="1" noRot="1" noChangeAspect="1" noMove="1" noResize="1" noEditPoints="1" noAdjustHandles="1" noChangeArrowheads="1" noChangeShapeType="1" noTextEdit="1"/>
          </p:cNvSpPr>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图片 4" descr="文本&#10;&#10;已自动生成说明"/>
          <p:cNvPicPr>
            <a:picLocks noChangeAspect="1"/>
          </p:cNvPicPr>
          <p:nvPr/>
        </p:nvPicPr>
        <p:blipFill>
          <a:blip r:embed="rId1"/>
          <a:stretch>
            <a:fillRect/>
          </a:stretch>
        </p:blipFill>
        <p:spPr>
          <a:xfrm>
            <a:off x="171423" y="2295809"/>
            <a:ext cx="5754030" cy="2255556"/>
          </a:xfrm>
          <a:prstGeom prst="rect">
            <a:avLst/>
          </a:prstGeom>
        </p:spPr>
      </p:pic>
      <p:pic>
        <p:nvPicPr>
          <p:cNvPr id="5" name="图片 5" descr="文本&#10;&#10;已自动生成说明"/>
          <p:cNvPicPr>
            <a:picLocks noChangeAspect="1"/>
          </p:cNvPicPr>
          <p:nvPr/>
        </p:nvPicPr>
        <p:blipFill>
          <a:blip r:embed="rId2"/>
          <a:stretch>
            <a:fillRect/>
          </a:stretch>
        </p:blipFill>
        <p:spPr>
          <a:xfrm>
            <a:off x="6023422" y="1776696"/>
            <a:ext cx="5800491" cy="4404481"/>
          </a:xfrm>
          <a:prstGeom prst="rect">
            <a:avLst/>
          </a:prstGeom>
        </p:spPr>
      </p:pic>
      <p:sp>
        <p:nvSpPr>
          <p:cNvPr id="2" name="文本框 1"/>
          <p:cNvSpPr txBox="1"/>
          <p:nvPr/>
        </p:nvSpPr>
        <p:spPr>
          <a:xfrm>
            <a:off x="3391828" y="511098"/>
            <a:ext cx="61747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800">
                <a:ea typeface="宋体"/>
                <a:cs typeface="Calibri" panose="020F0502020204030204"/>
              </a:rPr>
              <a:t>rollup与webapck打包文件对比</a:t>
            </a:r>
            <a:endParaRPr lang="zh-CN" altLang="en-US" sz="2800">
              <a:ea typeface="宋体" pitchFamily="2" charset="-122"/>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Grp="1" noRot="1" noChangeAspect="1" noMove="1" noResize="1" noUngrp="1"/>
          </p:cNvGrpSpPr>
          <p:nvPr/>
        </p:nvGrpSpPr>
        <p:grpSpPr>
          <a:xfrm>
            <a:off x="4" y="1216597"/>
            <a:ext cx="731521" cy="673460"/>
            <a:chOff x="3940602" y="308034"/>
            <a:chExt cx="2116791" cy="3428999"/>
          </a:xfrm>
          <a:solidFill>
            <a:schemeClr val="accent4"/>
          </a:solidFill>
        </p:grpSpPr>
        <p:sp>
          <p:nvSpPr>
            <p:cNvPr id="34" name="Rectangle 33"/>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p:cNvSpPr>
            <a:spLocks noGrp="1" noRot="1" noChangeAspect="1" noMove="1" noResize="1" noEditPoints="1" noAdjustHandles="1" noChangeArrowheads="1" noChangeShapeType="1" noTextEdit="1"/>
          </p:cNvSpPr>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标题 6"/>
          <p:cNvSpPr>
            <a:spLocks noGrp="1"/>
          </p:cNvSpPr>
          <p:nvPr>
            <p:ph type="title"/>
          </p:nvPr>
        </p:nvSpPr>
        <p:spPr>
          <a:xfrm>
            <a:off x="1043631" y="809898"/>
            <a:ext cx="10173010" cy="1554480"/>
          </a:xfrm>
        </p:spPr>
        <p:txBody>
          <a:bodyPr vert="horz" lIns="91440" tIns="45720" rIns="91440" bIns="45720" rtlCol="0" anchor="ctr">
            <a:normAutofit/>
          </a:bodyPr>
          <a:lstStyle/>
          <a:p>
            <a:r>
              <a:rPr lang="zh-CN" altLang="en-US" sz="4800" kern="1200">
                <a:solidFill>
                  <a:schemeClr val="tx1"/>
                </a:solidFill>
                <a:latin typeface="+mj-lt"/>
                <a:ea typeface="+mj-ea"/>
                <a:cs typeface="+mj-cs"/>
              </a:rPr>
              <a:t>目录</a:t>
            </a:r>
            <a:endParaRPr lang="zh-CN" altLang="en-US" sz="4800" kern="1200">
              <a:solidFill>
                <a:schemeClr val="tx1"/>
              </a:solidFill>
              <a:latin typeface="+mj-lt"/>
              <a:ea typeface="+mj-ea"/>
              <a:cs typeface="+mj-cs"/>
            </a:endParaRPr>
          </a:p>
        </p:txBody>
      </p:sp>
      <p:cxnSp>
        <p:nvCxnSpPr>
          <p:cNvPr id="40" name="Straight Connector 39"/>
          <p:cNvCxnSpPr>
            <a:cxnSpLocks noGrp="1" noRot="1" noChangeAspect="1" noMove="1" noResize="1" noEditPoints="1" noAdjustHandles="1" noChangeArrowheads="1" noChangeShapeType="1"/>
          </p:cNvCxnSpPr>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44645" y="282498"/>
            <a:ext cx="88763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4800" b="1">
              <a:solidFill>
                <a:srgbClr val="000000"/>
              </a:solidFill>
              <a:latin typeface="Calibri" panose="020F0502020204030204"/>
              <a:ea typeface="宋体"/>
              <a:cs typeface="Calibri" panose="020F0502020204030204"/>
            </a:endParaRPr>
          </a:p>
        </p:txBody>
      </p:sp>
      <p:graphicFrame>
        <p:nvGraphicFramePr>
          <p:cNvPr id="27" name="文本占位符 9"/>
          <p:cNvGraphicFramePr/>
          <p:nvPr/>
        </p:nvGraphicFramePr>
        <p:xfrm>
          <a:off x="886017" y="3017519"/>
          <a:ext cx="10378440" cy="32099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noGrp="1" noRot="1" noChangeAspect="1" noMove="1" noResize="1" noEditPoints="1" noAdjustHandles="1" noChangeArrowheads="1" noChangeShapeType="1" noTextEdit="1"/>
          </p:cNvSpPr>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noGrp="1" noRot="1" noChangeAspect="1" noMove="1" noResize="1" noEditPoints="1" noAdjustHandles="1" noChangeArrowheads="1" noChangeShapeType="1" noTextEdit="1"/>
          </p:cNvSpPr>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noGrp="1" noRot="1" noChangeAspect="1" noMove="1" noResize="1" noEditPoints="1" noAdjustHandles="1" noChangeArrowheads="1" noChangeShapeType="1" noTextEdit="1"/>
          </p:cNvSpPr>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a:spLocks noGrp="1" noRot="1" noChangeAspect="1" noMove="1" noResize="1" noEditPoints="1" noAdjustHandle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p:cNvSpPr>
            <a:spLocks noGrp="1"/>
          </p:cNvSpPr>
          <p:nvPr>
            <p:ph type="title"/>
          </p:nvPr>
        </p:nvSpPr>
        <p:spPr>
          <a:xfrm>
            <a:off x="334798" y="258081"/>
            <a:ext cx="3391925" cy="3071906"/>
          </a:xfrm>
        </p:spPr>
        <p:txBody>
          <a:bodyPr vert="horz" lIns="91440" tIns="45720" rIns="91440" bIns="45720" rtlCol="0" anchor="t">
            <a:normAutofit/>
          </a:bodyPr>
          <a:lstStyle/>
          <a:p>
            <a:r>
              <a:rPr lang="en-US" sz="4000">
                <a:solidFill>
                  <a:srgbClr val="FFFFFF"/>
                </a:solidFill>
              </a:rPr>
              <a:t>Build API</a:t>
            </a:r>
            <a:r>
              <a:rPr lang="en-US" altLang="zh-CN" sz="4000">
                <a:solidFill>
                  <a:srgbClr val="FFFFFF"/>
                </a:solidFill>
                <a:ea typeface="宋体"/>
              </a:rPr>
              <a:t> </a:t>
            </a:r>
            <a:r>
              <a:rPr lang="zh-CN" altLang="en-US" sz="4000">
                <a:solidFill>
                  <a:srgbClr val="FFFFFF"/>
                </a:solidFill>
                <a:ea typeface="宋体"/>
              </a:rPr>
              <a:t>和</a:t>
            </a:r>
            <a:r>
              <a:rPr lang="en-US" sz="4000">
                <a:solidFill>
                  <a:srgbClr val="FFFFFF"/>
                </a:solidFill>
              </a:rPr>
              <a:t> Transform </a:t>
            </a:r>
            <a:r>
              <a:rPr lang="en-US" sz="4000" err="1">
                <a:solidFill>
                  <a:srgbClr val="FFFFFF"/>
                </a:solidFill>
              </a:rPr>
              <a:t>AP</a:t>
            </a:r>
            <a:r>
              <a:rPr lang="en-US" sz="4000" err="1">
                <a:ea typeface="+mj-lt"/>
                <a:cs typeface="+mj-lt"/>
              </a:rPr>
              <a:t>I</a:t>
            </a:r>
            <a:r>
              <a:rPr lang="en-US" sz="4000" kern="1200" err="1">
                <a:solidFill>
                  <a:srgbClr val="FFFFFF"/>
                </a:solidFill>
                <a:latin typeface="+mj-lt"/>
                <a:ea typeface="+mj-ea"/>
                <a:cs typeface="+mj-cs"/>
              </a:rPr>
              <a:t>集合</a:t>
            </a:r>
            <a:r>
              <a:rPr lang="en-US" sz="2800" kern="1200">
                <a:solidFill>
                  <a:srgbClr val="FFFFFF"/>
                </a:solidFill>
                <a:latin typeface="+mj-lt"/>
                <a:ea typeface="+mj-ea"/>
                <a:cs typeface="+mj-cs"/>
                <a:hlinkClick r:id="rId1"/>
              </a:rPr>
              <a:t>(community-plugins)</a:t>
            </a:r>
            <a:endParaRPr lang="en-US" altLang="zh-CN" sz="2800" kern="1200">
              <a:solidFill>
                <a:srgbClr val="FFFFFF"/>
              </a:solidFill>
              <a:latin typeface="+mj-lt"/>
              <a:ea typeface="宋体"/>
              <a:cs typeface="Calibri Light"/>
              <a:hlinkClick r:id="" action="ppaction://noaction"/>
            </a:endParaRPr>
          </a:p>
          <a:p>
            <a:endParaRPr lang="en-US" altLang="zh-CN" sz="4000" kern="1200">
              <a:solidFill>
                <a:srgbClr val="FFFFFF"/>
              </a:solidFill>
              <a:latin typeface="+mj-lt"/>
              <a:ea typeface="+mj-ea"/>
              <a:cs typeface="+mj-cs"/>
            </a:endParaRPr>
          </a:p>
        </p:txBody>
      </p:sp>
      <p:sp>
        <p:nvSpPr>
          <p:cNvPr id="3" name="内容占位符 2"/>
          <p:cNvSpPr>
            <a:spLocks noGrp="1"/>
          </p:cNvSpPr>
          <p:nvPr>
            <p:ph idx="1"/>
          </p:nvPr>
        </p:nvSpPr>
        <p:spPr>
          <a:xfrm>
            <a:off x="502066" y="4523897"/>
            <a:ext cx="2919738" cy="1494117"/>
          </a:xfrm>
        </p:spPr>
        <p:txBody>
          <a:bodyPr vert="horz" lIns="91440" tIns="45720" rIns="91440" bIns="45720" rtlCol="0" anchor="b">
            <a:normAutofit/>
          </a:bodyPr>
          <a:lstStyle/>
          <a:p>
            <a:pPr marL="0" indent="0">
              <a:buNone/>
            </a:pPr>
            <a:r>
              <a:rPr lang="zh-CN" altLang="en-US" sz="2000">
                <a:solidFill>
                  <a:srgbClr val="FFFFFF"/>
                </a:solidFill>
                <a:ea typeface="宋体"/>
              </a:rPr>
              <a:t>Eg:</a:t>
            </a:r>
            <a:r>
              <a:rPr lang="zh-CN" altLang="en-US" sz="2000" kern="1200">
                <a:solidFill>
                  <a:srgbClr val="FFFFFF"/>
                </a:solidFill>
                <a:latin typeface="+mn-lt"/>
                <a:ea typeface="宋体"/>
                <a:cs typeface="+mn-cs"/>
              </a:rPr>
              <a:t>插件 </a:t>
            </a:r>
            <a:r>
              <a:rPr lang="en-US" altLang="zh-CN" sz="2000" kern="1200">
                <a:solidFill>
                  <a:srgbClr val="FFFFFF"/>
                </a:solidFill>
                <a:latin typeface="+mn-lt"/>
                <a:ea typeface="宋体"/>
                <a:cs typeface="+mn-cs"/>
              </a:rPr>
              <a:t>API </a:t>
            </a:r>
            <a:r>
              <a:rPr lang="zh-CN" altLang="en-US" sz="2000" kern="1200">
                <a:solidFill>
                  <a:srgbClr val="FFFFFF"/>
                </a:solidFill>
                <a:latin typeface="+mn-lt"/>
                <a:ea typeface="宋体"/>
                <a:cs typeface="+mn-cs"/>
              </a:rPr>
              <a:t>只能用于 </a:t>
            </a:r>
            <a:r>
              <a:rPr lang="en-US" altLang="zh-CN" sz="2000" kern="1200">
                <a:solidFill>
                  <a:srgbClr val="FFFFFF"/>
                </a:solidFill>
                <a:latin typeface="+mn-lt"/>
                <a:ea typeface="宋体"/>
                <a:cs typeface="+mn-cs"/>
              </a:rPr>
              <a:t>Build API</a:t>
            </a:r>
            <a:r>
              <a:rPr lang="zh-CN" altLang="en-US" sz="2000" kern="1200">
                <a:solidFill>
                  <a:srgbClr val="FFFFFF"/>
                </a:solidFill>
                <a:latin typeface="+mn-lt"/>
                <a:ea typeface="宋体"/>
                <a:cs typeface="+mn-cs"/>
              </a:rPr>
              <a:t>，不能用于 </a:t>
            </a:r>
            <a:r>
              <a:rPr lang="en-US" altLang="zh-CN" sz="2000" kern="1200">
                <a:solidFill>
                  <a:srgbClr val="FFFFFF"/>
                </a:solidFill>
                <a:latin typeface="+mn-lt"/>
                <a:ea typeface="宋体"/>
                <a:cs typeface="+mn-cs"/>
              </a:rPr>
              <a:t>Transform </a:t>
            </a:r>
            <a:r>
              <a:rPr lang="en-US" altLang="zh-CN" sz="2000">
                <a:solidFill>
                  <a:srgbClr val="FFFFFF"/>
                </a:solidFill>
                <a:ea typeface="宋体"/>
              </a:rPr>
              <a:t>API</a:t>
            </a:r>
            <a:endParaRPr lang="en-US" altLang="zh-CN" sz="2000" b="1" kern="1200">
              <a:solidFill>
                <a:srgbClr val="FFFFFF"/>
              </a:solidFill>
              <a:latin typeface="+mn-lt"/>
              <a:ea typeface="宋体"/>
              <a:cs typeface="Calibri" panose="020F0502020204030204"/>
            </a:endParaRPr>
          </a:p>
        </p:txBody>
      </p:sp>
      <p:pic>
        <p:nvPicPr>
          <p:cNvPr id="5" name="图片 5" descr="文本&#10;&#10;已自动生成说明"/>
          <p:cNvPicPr>
            <a:picLocks noChangeAspect="1"/>
          </p:cNvPicPr>
          <p:nvPr/>
        </p:nvPicPr>
        <p:blipFill>
          <a:blip r:embed="rId2"/>
          <a:stretch>
            <a:fillRect/>
          </a:stretch>
        </p:blipFill>
        <p:spPr>
          <a:xfrm>
            <a:off x="4046034" y="-3210"/>
            <a:ext cx="3886199" cy="2775638"/>
          </a:xfrm>
          <a:prstGeom prst="rect">
            <a:avLst/>
          </a:prstGeom>
        </p:spPr>
      </p:pic>
      <p:pic>
        <p:nvPicPr>
          <p:cNvPr id="6" name="图片 6" descr="文本, 日程表&#10;&#10;已自动生成说明"/>
          <p:cNvPicPr>
            <a:picLocks noChangeAspect="1"/>
          </p:cNvPicPr>
          <p:nvPr/>
        </p:nvPicPr>
        <p:blipFill>
          <a:blip r:embed="rId3"/>
          <a:stretch>
            <a:fillRect/>
          </a:stretch>
        </p:blipFill>
        <p:spPr>
          <a:xfrm>
            <a:off x="8125521" y="2819754"/>
            <a:ext cx="4062760" cy="4043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8"/>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zh-CN" altLang="en-US" sz="2600">
                <a:solidFill>
                  <a:srgbClr val="FFFFFF"/>
                </a:solidFill>
                <a:ea typeface="宋体"/>
                <a:cs typeface="Calibri Light"/>
              </a:rPr>
              <a:t>机器码</a:t>
            </a:r>
            <a:endParaRPr lang="zh-CN" altLang="en-US" sz="2600">
              <a:solidFill>
                <a:srgbClr val="FFFFFF"/>
              </a:solidFill>
            </a:endParaRPr>
          </a:p>
        </p:txBody>
      </p:sp>
      <p:pic>
        <p:nvPicPr>
          <p:cNvPr id="4" name="图片 4" descr="图片包含 文本&#10;&#10;已自动生成说明"/>
          <p:cNvPicPr>
            <a:picLocks noChangeAspect="1"/>
          </p:cNvPicPr>
          <p:nvPr/>
        </p:nvPicPr>
        <p:blipFill>
          <a:blip r:embed="rId1"/>
          <a:stretch>
            <a:fillRect/>
          </a:stretch>
        </p:blipFill>
        <p:spPr>
          <a:xfrm>
            <a:off x="4038600" y="1313299"/>
            <a:ext cx="6831260" cy="3091146"/>
          </a:xfrm>
          <a:prstGeom prst="rect">
            <a:avLst/>
          </a:prstGeom>
        </p:spPr>
      </p:pic>
      <p:sp>
        <p:nvSpPr>
          <p:cNvPr id="25" name="Content Placeholder 25"/>
          <p:cNvSpPr>
            <a:spLocks noGrp="1"/>
          </p:cNvSpPr>
          <p:nvPr>
            <p:ph idx="1"/>
          </p:nvPr>
        </p:nvSpPr>
        <p:spPr>
          <a:xfrm>
            <a:off x="4038600" y="4884873"/>
            <a:ext cx="7188199" cy="1292090"/>
          </a:xfrm>
        </p:spPr>
        <p:txBody>
          <a:bodyPr>
            <a:normAutofit/>
          </a:bodyPr>
          <a:lstStyle/>
          <a:p>
            <a:endParaRPr 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5" descr="图示&#10;&#10;已自动生成说明"/>
          <p:cNvPicPr>
            <a:picLocks noChangeAspect="1"/>
          </p:cNvPicPr>
          <p:nvPr/>
        </p:nvPicPr>
        <p:blipFill>
          <a:blip r:embed="rId1"/>
          <a:stretch>
            <a:fillRect/>
          </a:stretch>
        </p:blipFill>
        <p:spPr>
          <a:xfrm>
            <a:off x="2551443" y="791032"/>
            <a:ext cx="6460273" cy="6063954"/>
          </a:xfrm>
          <a:prstGeom prst="rect">
            <a:avLst/>
          </a:prstGeom>
        </p:spPr>
      </p:pic>
      <p:sp>
        <p:nvSpPr>
          <p:cNvPr id="8" name="文本框 7"/>
          <p:cNvSpPr txBox="1"/>
          <p:nvPr/>
        </p:nvSpPr>
        <p:spPr>
          <a:xfrm>
            <a:off x="4060901" y="315951"/>
            <a:ext cx="34427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a:ea typeface="宋体"/>
                <a:cs typeface="Calibri" panose="020F0502020204030204"/>
              </a:rPr>
              <a:t>Rollup  tree-sharking 实现</a:t>
            </a:r>
            <a:endParaRPr lang="zh-CN" altLang="en-US">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a:spLocks noGrp="1" noRot="1" noChangeAspect="1" noMove="1" noResize="1" noEditPoints="1" noAdjustHandles="1" noChangeArrowheads="1" noChangeShapeType="1" noTextEdit="1"/>
          </p:cNvSpPr>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框 5"/>
          <p:cNvSpPr txBox="1"/>
          <p:nvPr/>
        </p:nvSpPr>
        <p:spPr>
          <a:xfrm>
            <a:off x="4464423" y="4661647"/>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p>
        </p:txBody>
      </p:sp>
      <p:sp>
        <p:nvSpPr>
          <p:cNvPr id="2" name="文本框 1"/>
          <p:cNvSpPr txBox="1"/>
          <p:nvPr/>
        </p:nvSpPr>
        <p:spPr>
          <a:xfrm>
            <a:off x="1048871" y="295835"/>
            <a:ext cx="10076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ltLang="zh-CN">
              <a:ea typeface="宋体"/>
              <a:cs typeface="Calibri" panose="020F0502020204030204"/>
            </a:endParaRPr>
          </a:p>
        </p:txBody>
      </p:sp>
      <p:sp>
        <p:nvSpPr>
          <p:cNvPr id="3" name="文本框 2"/>
          <p:cNvSpPr txBox="1"/>
          <p:nvPr/>
        </p:nvSpPr>
        <p:spPr>
          <a:xfrm>
            <a:off x="654424" y="1801906"/>
            <a:ext cx="8319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ltLang="zh-CN">
              <a:ea typeface="宋体" pitchFamily="2" charset="-122"/>
              <a:cs typeface="Calibri" panose="020F0502020204030204"/>
            </a:endParaRPr>
          </a:p>
        </p:txBody>
      </p:sp>
      <p:pic>
        <p:nvPicPr>
          <p:cNvPr id="5" name="图片 6" descr="文本&#10;&#10;已自动生成说明"/>
          <p:cNvPicPr>
            <a:picLocks noChangeAspect="1"/>
          </p:cNvPicPr>
          <p:nvPr/>
        </p:nvPicPr>
        <p:blipFill>
          <a:blip r:embed="rId1"/>
          <a:stretch>
            <a:fillRect/>
          </a:stretch>
        </p:blipFill>
        <p:spPr>
          <a:xfrm>
            <a:off x="2949498" y="2353888"/>
            <a:ext cx="6255834" cy="2661322"/>
          </a:xfrm>
          <a:prstGeom prst="rect">
            <a:avLst/>
          </a:prstGeom>
        </p:spPr>
      </p:pic>
      <p:sp>
        <p:nvSpPr>
          <p:cNvPr id="7" name="文本框 6"/>
          <p:cNvSpPr txBox="1"/>
          <p:nvPr/>
        </p:nvSpPr>
        <p:spPr>
          <a:xfrm>
            <a:off x="4070194" y="669073"/>
            <a:ext cx="3814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3600">
                <a:ea typeface="宋体"/>
                <a:cs typeface="Calibri" panose="020F0502020204030204"/>
              </a:rPr>
              <a:t>懒加载插件代码</a:t>
            </a:r>
            <a:endParaRPr lang="zh-CN" sz="3600">
              <a:ea typeface="宋体"/>
              <a:cs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a:spLocks noGrp="1" noRot="1" noChangeAspect="1" noMove="1" noResize="1" noEditPoints="1" noAdjustHandles="1" noChangeArrowheads="1" noChangeShapeType="1" noTextEdit="1"/>
          </p:cNvSpPr>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 5" descr="文本&#10;&#10;已自动生成说明"/>
          <p:cNvPicPr>
            <a:picLocks noChangeAspect="1"/>
          </p:cNvPicPr>
          <p:nvPr/>
        </p:nvPicPr>
        <p:blipFill>
          <a:blip r:embed="rId1"/>
          <a:stretch>
            <a:fillRect/>
          </a:stretch>
        </p:blipFill>
        <p:spPr>
          <a:xfrm>
            <a:off x="2086591" y="1371791"/>
            <a:ext cx="8024175" cy="5324106"/>
          </a:xfrm>
          <a:prstGeom prst="rect">
            <a:avLst/>
          </a:prstGeom>
        </p:spPr>
      </p:pic>
      <p:sp>
        <p:nvSpPr>
          <p:cNvPr id="2" name="文本框 1"/>
          <p:cNvSpPr txBox="1"/>
          <p:nvPr/>
        </p:nvSpPr>
        <p:spPr>
          <a:xfrm>
            <a:off x="2629829" y="455341"/>
            <a:ext cx="62862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sz="2400">
                <a:ea typeface="宋体"/>
                <a:cs typeface="Calibri" panose="020F0502020204030204"/>
              </a:rPr>
              <a:t>vite浏览器兼容性</a:t>
            </a:r>
            <a:endParaRPr lang="zh-CN" altLang="en-US" sz="2400">
              <a:ea typeface="宋体"/>
              <a:cs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Grp="1" noRot="1" noChangeAspect="1" noMove="1" noResize="1" noEditPoints="1" noAdjustHandles="1" noChangeArrowheads="1" noChangeShapeType="1" noTextEdit="1"/>
          </p:cNvSpPr>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Grp="1" noRot="1" noChangeAspect="1" noMove="1" noResize="1" noEditPoints="1" noAdjustHandles="1" noChangeArrowheads="1" noChangeShapeType="1" noTextEdit="1"/>
          </p:cNvSpPr>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Grp="1" noRot="1" noChangeAspect="1" noMove="1" noResize="1" noEditPoints="1" noAdjustHandles="1" noChangeArrowheads="1" noChangeShapeType="1" noTextEdit="1"/>
          </p:cNvSpPr>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a:grpSpLocks noGrp="1" noRot="1" noChangeAspect="1" noMove="1" noResize="1" noUngrp="1"/>
          </p:cNvGrpSpPr>
          <p:nvPr/>
        </p:nvGrpSpPr>
        <p:grpSpPr>
          <a:xfrm>
            <a:off x="0" y="377893"/>
            <a:ext cx="1861854" cy="717514"/>
            <a:chOff x="0" y="377893"/>
            <a:chExt cx="1861854" cy="717514"/>
          </a:xfrm>
          <a:solidFill>
            <a:schemeClr val="bg1"/>
          </a:solidFill>
        </p:grpSpPr>
        <p:sp>
          <p:nvSpPr>
            <p:cNvPr id="17" name="Freeform: Shape 16"/>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p:cNvSpPr>
            <a:spLocks noGrp="1" noRot="1" noChangeAspect="1" noMove="1" noResize="1" noEditPoints="1" noAdjustHandles="1" noChangeArrowheads="1" noChangeShapeType="1" noTextEdit="1"/>
          </p:cNvSpPr>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2" name="Graphic 212"/>
          <p:cNvSpPr>
            <a:spLocks noGrp="1" noRot="1" noChangeAspect="1" noMove="1" noResize="1" noEditPoints="1" noAdjustHandles="1" noChangeArrowheads="1" noChangeShapeType="1" noTextEdit="1"/>
          </p:cNvSpPr>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4" name="Oval 23"/>
          <p:cNvSpPr>
            <a:spLocks noGrp="1" noRot="1" noChangeAspect="1" noMove="1" noResize="1" noEditPoints="1" noAdjustHandles="1" noChangeArrowheads="1" noChangeShapeType="1" noTextEdit="1"/>
          </p:cNvSpPr>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Oval 25"/>
          <p:cNvSpPr>
            <a:spLocks noGrp="1" noRot="1" noChangeAspect="1" noMove="1" noResize="1" noEditPoints="1" noAdjustHandles="1" noChangeArrowheads="1" noChangeShapeType="1" noTextEdit="1"/>
          </p:cNvSpPr>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内容占位符 2"/>
          <p:cNvSpPr>
            <a:spLocks noGrp="1"/>
          </p:cNvSpPr>
          <p:nvPr>
            <p:ph idx="1"/>
          </p:nvPr>
        </p:nvSpPr>
        <p:spPr>
          <a:xfrm>
            <a:off x="6234868" y="1130846"/>
            <a:ext cx="5217173" cy="4351338"/>
          </a:xfrm>
        </p:spPr>
        <p:txBody>
          <a:bodyPr vert="horz" lIns="91440" tIns="45720" rIns="91440" bIns="45720" rtlCol="0" anchor="t">
            <a:normAutofit/>
          </a:bodyPr>
          <a:lstStyle/>
          <a:p>
            <a:pPr marL="0" indent="0" algn="ctr">
              <a:buNone/>
            </a:pPr>
            <a:endParaRPr lang="zh-CN" altLang="en-US">
              <a:solidFill>
                <a:schemeClr val="bg1"/>
              </a:solidFill>
              <a:ea typeface="宋体"/>
              <a:cs typeface="Calibri" panose="020F0502020204030204"/>
            </a:endParaRPr>
          </a:p>
          <a:p>
            <a:pPr marL="0" indent="0" algn="ctr">
              <a:buNone/>
            </a:pPr>
            <a:endParaRPr lang="zh-CN" altLang="en-US">
              <a:solidFill>
                <a:schemeClr val="bg1"/>
              </a:solidFill>
              <a:ea typeface="宋体"/>
              <a:cs typeface="Calibri" panose="020F0502020204030204"/>
            </a:endParaRPr>
          </a:p>
          <a:p>
            <a:pPr marL="0" indent="0" algn="ctr">
              <a:buNone/>
            </a:pPr>
            <a:endParaRPr lang="zh-CN" altLang="en-US">
              <a:solidFill>
                <a:schemeClr val="bg1"/>
              </a:solidFill>
              <a:ea typeface="宋体"/>
              <a:cs typeface="Calibri" panose="020F0502020204030204"/>
            </a:endParaRPr>
          </a:p>
          <a:p>
            <a:pPr marL="0" indent="0" algn="ctr">
              <a:buNone/>
            </a:pPr>
            <a:r>
              <a:rPr lang="zh-CN" altLang="en-US" sz="6000">
                <a:solidFill>
                  <a:schemeClr val="bg1"/>
                </a:solidFill>
                <a:ea typeface="宋体"/>
                <a:cs typeface="Calibri" panose="020F0502020204030204"/>
              </a:rPr>
              <a:t>谢谢大家!</a:t>
            </a:r>
            <a:endParaRPr lang="zh-CN" altLang="en-US" sz="6000">
              <a:solidFill>
                <a:schemeClr val="bg1"/>
              </a:solidFill>
              <a:ea typeface="宋体"/>
              <a:cs typeface="Calibri" panose="020F0502020204030204"/>
            </a:endParaRPr>
          </a:p>
        </p:txBody>
      </p:sp>
      <p:grpSp>
        <p:nvGrpSpPr>
          <p:cNvPr id="28" name="Graphic 185"/>
          <p:cNvGrpSpPr>
            <a:grpSpLocks noGrp="1" noRot="1" noChangeAspect="1" noMove="1" noResize="1" noUngrp="1"/>
          </p:cNvGrpSpPr>
          <p:nvPr/>
        </p:nvGrpSpPr>
        <p:grpSpPr>
          <a:xfrm>
            <a:off x="9812239" y="6139464"/>
            <a:ext cx="1054466" cy="469689"/>
            <a:chOff x="9841624" y="4115729"/>
            <a:chExt cx="602169" cy="268223"/>
          </a:xfrm>
          <a:solidFill>
            <a:schemeClr val="bg1"/>
          </a:solidFill>
        </p:grpSpPr>
        <p:sp>
          <p:nvSpPr>
            <p:cNvPr id="29" name="Freeform: Shape 2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p:cNvSpPr>
            <a:spLocks noGrp="1" noRot="1" noChangeAspect="1" noMove="1" noResize="1" noEditPoints="1" noAdjustHandles="1" noChangeArrowheads="1" noChangeShapeType="1" noTextEdit="1"/>
          </p:cNvSpPr>
          <p:nvPr/>
        </p:nvSpPr>
        <p:spPr>
          <a:xfrm>
            <a:off x="2159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a:xfrm>
            <a:off x="5546950" y="83481"/>
            <a:ext cx="6609207" cy="852036"/>
          </a:xfrm>
          <a:prstGeom prst="ellipse">
            <a:avLst/>
          </a:prstGeom>
        </p:spPr>
        <p:txBody>
          <a:bodyPr vert="horz" lIns="91440" tIns="45720" rIns="91440" bIns="45720" rtlCol="0" anchor="b">
            <a:normAutofit fontScale="90000"/>
          </a:bodyPr>
          <a:lstStyle/>
          <a:p>
            <a:r>
              <a:rPr lang="zh-CN" altLang="en-US" sz="3900" b="1">
                <a:latin typeface="Calibri" panose="020F0502020204030204"/>
                <a:ea typeface="宋体"/>
                <a:cs typeface="Calibri" panose="020F0502020204030204"/>
              </a:rPr>
              <a:t>为什么要学习Esbuild？</a:t>
            </a:r>
            <a:endParaRPr lang="en-US" sz="3900" b="1">
              <a:latin typeface="Calibri" panose="020F0502020204030204"/>
              <a:ea typeface="宋体"/>
              <a:cs typeface="Calibri" panose="020F0502020204030204"/>
            </a:endParaRPr>
          </a:p>
        </p:txBody>
      </p:sp>
      <p:sp>
        <p:nvSpPr>
          <p:cNvPr id="92" name="Rectangle 91"/>
          <p:cNvSpPr>
            <a:spLocks noGrp="1" noRot="1" noChangeAspect="1" noMove="1" noResize="1" noEditPoints="1" noAdjustHandles="1" noChangeArrowheads="1" noChangeShapeType="1" noTextEdit="1"/>
          </p:cNvSpPr>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图片 8" descr="文本&#10;&#10;已自动生成说明"/>
          <p:cNvPicPr>
            <a:picLocks noChangeAspect="1"/>
          </p:cNvPicPr>
          <p:nvPr/>
        </p:nvPicPr>
        <p:blipFill>
          <a:blip r:embed="rId1"/>
          <a:stretch>
            <a:fillRect/>
          </a:stretch>
        </p:blipFill>
        <p:spPr>
          <a:xfrm>
            <a:off x="1409633" y="511884"/>
            <a:ext cx="4166368" cy="2468573"/>
          </a:xfrm>
          <a:prstGeom prst="rect">
            <a:avLst/>
          </a:prstGeom>
        </p:spPr>
      </p:pic>
      <p:sp>
        <p:nvSpPr>
          <p:cNvPr id="94" name="Rectangle 93"/>
          <p:cNvSpPr>
            <a:spLocks noGrp="1" noRot="1" noChangeAspect="1" noMove="1" noResize="1" noEditPoints="1" noAdjustHandles="1" noChangeArrowheads="1" noChangeShapeType="1" noTextEdit="1"/>
          </p:cNvSpPr>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内容占位符 6"/>
          <p:cNvSpPr>
            <a:spLocks noGrp="1"/>
          </p:cNvSpPr>
          <p:nvPr>
            <p:ph idx="1"/>
          </p:nvPr>
        </p:nvSpPr>
        <p:spPr>
          <a:xfrm>
            <a:off x="6095218" y="713045"/>
            <a:ext cx="5791452" cy="5959255"/>
          </a:xfrm>
        </p:spPr>
        <p:txBody>
          <a:bodyPr vert="horz" lIns="91440" tIns="45720" rIns="91440" bIns="45720" rtlCol="0" anchor="t">
            <a:normAutofit/>
          </a:bodyPr>
          <a:lstStyle/>
          <a:p>
            <a:pPr>
              <a:buNone/>
            </a:pPr>
            <a:r>
              <a:rPr lang="en-US" altLang="zh-CN" sz="1400" dirty="0" err="1">
                <a:ea typeface="宋体"/>
                <a:cs typeface="Calibri" panose="020F0502020204030204"/>
              </a:rPr>
              <a:t>Reason:Vite</a:t>
            </a:r>
            <a:r>
              <a:rPr lang="en-US" altLang="zh-CN" sz="1400" dirty="0">
                <a:ea typeface="宋体"/>
                <a:cs typeface="Calibri" panose="020F0502020204030204"/>
              </a:rPr>
              <a:t> </a:t>
            </a:r>
            <a:r>
              <a:rPr lang="en-US" altLang="zh-CN" sz="1400" dirty="0" err="1">
                <a:ea typeface="宋体"/>
                <a:cs typeface="Calibri" panose="020F0502020204030204"/>
              </a:rPr>
              <a:t>构建工具底层用esbuild做预构建</a:t>
            </a:r>
            <a:r>
              <a:rPr lang="en-US" altLang="zh-CN" sz="1400" dirty="0">
                <a:ea typeface="宋体"/>
                <a:cs typeface="Calibri" panose="020F0502020204030204"/>
              </a:rPr>
              <a:t> </a:t>
            </a:r>
            <a:endParaRPr lang="zh-CN" altLang="en-US" dirty="0"/>
          </a:p>
          <a:p>
            <a:pPr>
              <a:buNone/>
            </a:pPr>
            <a:r>
              <a:rPr lang="zh-CN" altLang="en-US" sz="1050">
                <a:solidFill>
                  <a:schemeClr val="bg2">
                    <a:lumMod val="90000"/>
                  </a:schemeClr>
                </a:solidFill>
                <a:ea typeface="宋体"/>
                <a:cs typeface="Calibri" panose="020F0502020204030204"/>
              </a:rPr>
              <a:t>比如预构建(</a:t>
            </a:r>
            <a:r>
              <a:rPr lang="zh-CN" altLang="en-US" sz="1050">
                <a:solidFill>
                  <a:schemeClr val="bg2">
                    <a:lumMod val="90000"/>
                  </a:schemeClr>
                </a:solidFill>
                <a:ea typeface="宋体"/>
                <a:cs typeface="+mn-lt"/>
              </a:rPr>
              <a:t>r</a:t>
            </a:r>
            <a:r>
              <a:rPr lang="en-US" altLang="zh-CN" sz="1050" dirty="0" err="1">
                <a:solidFill>
                  <a:schemeClr val="bg2">
                    <a:lumMod val="90000"/>
                  </a:schemeClr>
                </a:solidFill>
                <a:ea typeface="+mn-lt"/>
                <a:cs typeface="+mn-lt"/>
              </a:rPr>
              <a:t>eact</a:t>
            </a:r>
            <a:r>
              <a:rPr lang="en-US" altLang="zh-CN" sz="1050" dirty="0">
                <a:solidFill>
                  <a:schemeClr val="bg2">
                    <a:lumMod val="90000"/>
                  </a:schemeClr>
                </a:solidFill>
                <a:ea typeface="+mn-lt"/>
                <a:cs typeface="+mn-lt"/>
              </a:rPr>
              <a:t> , react-</a:t>
            </a:r>
            <a:r>
              <a:rPr lang="en-US" altLang="zh-CN" sz="1050" dirty="0" err="1">
                <a:solidFill>
                  <a:schemeClr val="bg2">
                    <a:lumMod val="90000"/>
                  </a:schemeClr>
                </a:solidFill>
                <a:ea typeface="+mn-lt"/>
                <a:cs typeface="+mn-lt"/>
              </a:rPr>
              <a:t>dom</a:t>
            </a:r>
            <a:r>
              <a:rPr lang="en-US" altLang="zh-CN" sz="1050" dirty="0" err="1">
                <a:solidFill>
                  <a:schemeClr val="bg2">
                    <a:lumMod val="90000"/>
                  </a:schemeClr>
                </a:solidFill>
                <a:ea typeface="宋体"/>
                <a:cs typeface="Calibri" panose="020F0502020204030204"/>
              </a:rPr>
              <a:t>,react</a:t>
            </a:r>
            <a:r>
              <a:rPr lang="en-US" altLang="zh-CN" sz="1050" dirty="0">
                <a:solidFill>
                  <a:schemeClr val="bg2">
                    <a:lumMod val="90000"/>
                  </a:schemeClr>
                </a:solidFill>
                <a:ea typeface="宋体"/>
                <a:cs typeface="Calibri" panose="020F0502020204030204"/>
              </a:rPr>
              <a:t>-route-</a:t>
            </a:r>
            <a:r>
              <a:rPr lang="en-US" altLang="zh-CN" sz="1050" dirty="0" err="1">
                <a:solidFill>
                  <a:schemeClr val="bg2">
                    <a:lumMod val="90000"/>
                  </a:schemeClr>
                </a:solidFill>
                <a:ea typeface="宋体"/>
                <a:cs typeface="Calibri" panose="020F0502020204030204"/>
              </a:rPr>
              <a:t>dom</a:t>
            </a:r>
            <a:r>
              <a:rPr lang="zh-CN" altLang="en-US" sz="1050">
                <a:solidFill>
                  <a:schemeClr val="bg2">
                    <a:lumMod val="90000"/>
                  </a:schemeClr>
                </a:solidFill>
                <a:ea typeface="宋体"/>
                <a:cs typeface="Calibri" panose="020F0502020204030204"/>
              </a:rPr>
              <a:t>)</a:t>
            </a:r>
            <a:endParaRPr lang="zh-CN" altLang="en-US" sz="1050">
              <a:solidFill>
                <a:schemeClr val="bg2">
                  <a:lumMod val="90000"/>
                </a:schemeClr>
              </a:solidFill>
              <a:ea typeface="宋体"/>
              <a:cs typeface="Calibri" panose="020F0502020204030204"/>
            </a:endParaRPr>
          </a:p>
          <a:p>
            <a:pPr>
              <a:buNone/>
            </a:pPr>
            <a:r>
              <a:rPr lang="en-US" sz="1400" dirty="0" err="1">
                <a:solidFill>
                  <a:srgbClr val="FF0000"/>
                </a:solidFill>
                <a:ea typeface="宋体"/>
                <a:cs typeface="Calibri" panose="020F0502020204030204"/>
              </a:rPr>
              <a:t>什么是预构建</a:t>
            </a:r>
            <a:r>
              <a:rPr lang="en-US" sz="1400" dirty="0">
                <a:solidFill>
                  <a:srgbClr val="FF0000"/>
                </a:solidFill>
                <a:ea typeface="宋体"/>
                <a:cs typeface="Calibri" panose="020F0502020204030204"/>
              </a:rPr>
              <a:t>？</a:t>
            </a:r>
            <a:endParaRPr lang="zh-CN" sz="1400" dirty="0">
              <a:solidFill>
                <a:srgbClr val="FF0000"/>
              </a:solidFill>
              <a:ea typeface="宋体"/>
              <a:cs typeface="Calibri" panose="020F0502020204030204"/>
            </a:endParaRPr>
          </a:p>
          <a:p>
            <a:pPr marL="0" indent="0">
              <a:buNone/>
            </a:pPr>
            <a:r>
              <a:rPr lang="en-US" sz="1400" dirty="0">
                <a:ea typeface="宋体"/>
                <a:cs typeface="Calibri" panose="020F0502020204030204"/>
              </a:rPr>
              <a:t>Vite</a:t>
            </a:r>
            <a:r>
              <a:rPr lang="en-US" altLang="zh-CN" sz="1400" dirty="0">
                <a:ea typeface="宋体"/>
                <a:cs typeface="Calibri" panose="020F0502020204030204"/>
              </a:rPr>
              <a:t> </a:t>
            </a:r>
            <a:r>
              <a:rPr lang="en-US" altLang="zh-CN" sz="1400" dirty="0" err="1">
                <a:ea typeface="宋体"/>
                <a:cs typeface="Calibri" panose="020F0502020204030204"/>
              </a:rPr>
              <a:t>vite</a:t>
            </a:r>
            <a:r>
              <a:rPr lang="zh-CN" altLang="en-US" sz="1400">
                <a:ea typeface="宋体"/>
                <a:cs typeface="Calibri" panose="020F0502020204030204"/>
              </a:rPr>
              <a:t>会在</a:t>
            </a:r>
            <a:r>
              <a:rPr lang="en-US" sz="1400" dirty="0">
                <a:ea typeface="宋体"/>
                <a:cs typeface="Calibri" panose="020F0502020204030204"/>
              </a:rPr>
              <a:t> </a:t>
            </a:r>
            <a:r>
              <a:rPr lang="en-US" sz="1400" dirty="0" err="1">
                <a:ea typeface="宋体"/>
                <a:cs typeface="Calibri" panose="020F0502020204030204"/>
              </a:rPr>
              <a:t>DevServer</a:t>
            </a:r>
            <a:r>
              <a:rPr lang="en-US" altLang="zh-CN" sz="1400" dirty="0">
                <a:ea typeface="宋体"/>
                <a:cs typeface="Calibri" panose="020F0502020204030204"/>
              </a:rPr>
              <a:t> </a:t>
            </a:r>
            <a:r>
              <a:rPr lang="zh-CN" altLang="en-US" sz="1400">
                <a:ea typeface="宋体"/>
                <a:cs typeface="Calibri" panose="020F0502020204030204"/>
              </a:rPr>
              <a:t>启动前对需要预构建的依赖进行构建，然后在分析模块的导入</a:t>
            </a:r>
            <a:r>
              <a:rPr lang="en-US" sz="1400" dirty="0">
                <a:ea typeface="宋体"/>
                <a:cs typeface="Calibri" panose="020F0502020204030204"/>
              </a:rPr>
              <a:t>（import</a:t>
            </a:r>
            <a:r>
              <a:rPr lang="zh-CN" altLang="en-US" sz="1400">
                <a:ea typeface="宋体"/>
                <a:cs typeface="Calibri" panose="020F0502020204030204"/>
              </a:rPr>
              <a:t>）时会动态地应用构建过的依赖</a:t>
            </a:r>
            <a:r>
              <a:rPr lang="en-US" sz="1400" dirty="0">
                <a:ea typeface="宋体"/>
                <a:cs typeface="Calibri" panose="020F0502020204030204"/>
              </a:rPr>
              <a:t>。</a:t>
            </a:r>
            <a:endParaRPr lang="en-US" sz="1400" dirty="0">
              <a:ea typeface="宋体"/>
              <a:cs typeface="Calibri" panose="020F0502020204030204"/>
            </a:endParaRPr>
          </a:p>
          <a:p>
            <a:pPr>
              <a:buNone/>
            </a:pPr>
            <a:r>
              <a:rPr lang="en-US" altLang="zh-CN" sz="1400" dirty="0" err="1">
                <a:solidFill>
                  <a:srgbClr val="FF0000"/>
                </a:solidFill>
                <a:ea typeface="宋体"/>
                <a:cs typeface="Calibri" panose="020F0502020204030204"/>
              </a:rPr>
              <a:t>为什么要做预构建</a:t>
            </a:r>
            <a:r>
              <a:rPr lang="en-US" altLang="zh-CN" sz="1400" dirty="0">
                <a:solidFill>
                  <a:srgbClr val="FF0000"/>
                </a:solidFill>
                <a:ea typeface="宋体"/>
                <a:cs typeface="Calibri" panose="020F0502020204030204"/>
              </a:rPr>
              <a:t>？</a:t>
            </a:r>
            <a:endParaRPr lang="en-US" altLang="zh-CN" sz="1400" dirty="0">
              <a:solidFill>
                <a:srgbClr val="FF0000"/>
              </a:solidFill>
              <a:ea typeface="宋体"/>
              <a:cs typeface="Calibri" panose="020F0502020204030204"/>
            </a:endParaRPr>
          </a:p>
          <a:p>
            <a:pPr>
              <a:buNone/>
            </a:pPr>
            <a:r>
              <a:rPr lang="en-US" sz="1400" dirty="0">
                <a:solidFill>
                  <a:srgbClr val="FF0000"/>
                </a:solidFill>
                <a:ea typeface="宋体"/>
                <a:cs typeface="Calibri" panose="020F0502020204030204"/>
              </a:rPr>
              <a:t>1:</a:t>
            </a:r>
            <a:r>
              <a:rPr lang="en-US" sz="1400" dirty="0">
                <a:ea typeface="宋体"/>
                <a:cs typeface="Calibri" panose="020F0502020204030204"/>
              </a:rPr>
              <a:t>CommonJS 和 UMD </a:t>
            </a:r>
            <a:r>
              <a:rPr lang="en-US" sz="1400" dirty="0" err="1">
                <a:ea typeface="宋体"/>
                <a:cs typeface="Calibri" panose="020F0502020204030204"/>
              </a:rPr>
              <a:t>兼容性</a:t>
            </a:r>
            <a:r>
              <a:rPr lang="en-US" sz="1400" dirty="0">
                <a:ea typeface="宋体"/>
                <a:cs typeface="Calibri" panose="020F0502020204030204"/>
              </a:rPr>
              <a:t>: </a:t>
            </a:r>
            <a:r>
              <a:rPr lang="en-US" sz="1400" dirty="0" err="1">
                <a:ea typeface="宋体"/>
                <a:cs typeface="Calibri" panose="020F0502020204030204"/>
              </a:rPr>
              <a:t>开发阶段中，Vite</a:t>
            </a:r>
            <a:r>
              <a:rPr lang="en-US" sz="1400" dirty="0">
                <a:ea typeface="宋体"/>
                <a:cs typeface="Calibri" panose="020F0502020204030204"/>
              </a:rPr>
              <a:t> </a:t>
            </a:r>
            <a:r>
              <a:rPr lang="en-US" sz="1400" dirty="0" err="1">
                <a:ea typeface="宋体"/>
                <a:cs typeface="Calibri" panose="020F0502020204030204"/>
              </a:rPr>
              <a:t>的开发服务器将所有代码视为原生</a:t>
            </a:r>
            <a:r>
              <a:rPr lang="en-US" sz="1400" dirty="0">
                <a:ea typeface="宋体"/>
                <a:cs typeface="Calibri" panose="020F0502020204030204"/>
              </a:rPr>
              <a:t> ES </a:t>
            </a:r>
            <a:r>
              <a:rPr lang="en-US" sz="1400" dirty="0" err="1">
                <a:ea typeface="宋体"/>
                <a:cs typeface="Calibri" panose="020F0502020204030204"/>
              </a:rPr>
              <a:t>模块。因此，Vite</a:t>
            </a:r>
            <a:r>
              <a:rPr lang="en-US" sz="1400" dirty="0">
                <a:ea typeface="宋体"/>
                <a:cs typeface="Calibri" panose="020F0502020204030204"/>
              </a:rPr>
              <a:t> </a:t>
            </a:r>
            <a:r>
              <a:rPr lang="en-US" sz="1400" dirty="0" err="1">
                <a:ea typeface="宋体"/>
                <a:cs typeface="Calibri" panose="020F0502020204030204"/>
              </a:rPr>
              <a:t>必须先将作为</a:t>
            </a:r>
            <a:r>
              <a:rPr lang="en-US" sz="1400" dirty="0">
                <a:ea typeface="宋体"/>
                <a:cs typeface="Calibri" panose="020F0502020204030204"/>
              </a:rPr>
              <a:t> </a:t>
            </a:r>
            <a:r>
              <a:rPr lang="en-US" sz="1400" dirty="0" err="1">
                <a:ea typeface="宋体"/>
                <a:cs typeface="Calibri" panose="020F0502020204030204"/>
              </a:rPr>
              <a:t>CommonJS</a:t>
            </a:r>
            <a:r>
              <a:rPr lang="en-US" sz="1400" dirty="0">
                <a:ea typeface="宋体"/>
                <a:cs typeface="Calibri" panose="020F0502020204030204"/>
              </a:rPr>
              <a:t> 或 UMD </a:t>
            </a:r>
            <a:r>
              <a:rPr lang="en-US" sz="1400" dirty="0" err="1">
                <a:ea typeface="宋体"/>
                <a:cs typeface="Calibri" panose="020F0502020204030204"/>
              </a:rPr>
              <a:t>发布的依赖项转换为</a:t>
            </a:r>
            <a:r>
              <a:rPr lang="en-US" sz="1400" dirty="0">
                <a:ea typeface="宋体"/>
                <a:cs typeface="Calibri" panose="020F0502020204030204"/>
              </a:rPr>
              <a:t> ESM</a:t>
            </a:r>
            <a:r>
              <a:rPr lang="en-US" sz="1050" dirty="0">
                <a:solidFill>
                  <a:schemeClr val="bg2">
                    <a:lumMod val="90000"/>
                  </a:schemeClr>
                </a:solidFill>
                <a:ea typeface="宋体"/>
                <a:cs typeface="Calibri" panose="020F0502020204030204"/>
              </a:rPr>
              <a:t>(es-module-</a:t>
            </a:r>
            <a:r>
              <a:rPr lang="en-US" sz="1050" dirty="0" err="1">
                <a:solidFill>
                  <a:schemeClr val="bg2">
                    <a:lumMod val="90000"/>
                  </a:schemeClr>
                </a:solidFill>
                <a:ea typeface="宋体"/>
                <a:cs typeface="Calibri" panose="020F0502020204030204"/>
              </a:rPr>
              <a:t>lexer</a:t>
            </a:r>
            <a:r>
              <a:rPr lang="en-US" sz="1050" dirty="0">
                <a:solidFill>
                  <a:schemeClr val="bg2">
                    <a:lumMod val="90000"/>
                  </a:schemeClr>
                </a:solidFill>
                <a:ea typeface="宋体"/>
                <a:cs typeface="Calibri" panose="020F0502020204030204"/>
              </a:rPr>
              <a:t>  </a:t>
            </a:r>
            <a:r>
              <a:rPr lang="en-US" sz="1050" dirty="0" err="1">
                <a:solidFill>
                  <a:schemeClr val="bg2">
                    <a:lumMod val="90000"/>
                  </a:schemeClr>
                </a:solidFill>
                <a:ea typeface="宋体"/>
                <a:cs typeface="Calibri" panose="020F0502020204030204"/>
              </a:rPr>
              <a:t>esbuild</a:t>
            </a:r>
            <a:r>
              <a:rPr lang="en-US" sz="1050" dirty="0">
                <a:solidFill>
                  <a:schemeClr val="bg2">
                    <a:lumMod val="90000"/>
                  </a:schemeClr>
                </a:solidFill>
                <a:ea typeface="宋体"/>
                <a:cs typeface="Calibri" panose="020F0502020204030204"/>
              </a:rPr>
              <a:t>)</a:t>
            </a:r>
            <a:endParaRPr lang="en-US" sz="1050" dirty="0">
              <a:solidFill>
                <a:schemeClr val="bg2">
                  <a:lumMod val="90000"/>
                </a:schemeClr>
              </a:solidFill>
              <a:ea typeface="宋体"/>
              <a:cs typeface="Calibri" panose="020F0502020204030204"/>
            </a:endParaRPr>
          </a:p>
          <a:p>
            <a:pPr>
              <a:buNone/>
            </a:pPr>
            <a:r>
              <a:rPr lang="en-US" sz="1200" dirty="0">
                <a:ea typeface="宋体"/>
                <a:cs typeface="Calibri" panose="020F0502020204030204"/>
              </a:rPr>
              <a:t>      </a:t>
            </a:r>
            <a:r>
              <a:rPr lang="en-US" sz="1200" dirty="0" err="1">
                <a:solidFill>
                  <a:schemeClr val="bg2">
                    <a:lumMod val="90000"/>
                  </a:schemeClr>
                </a:solidFill>
                <a:ea typeface="宋体"/>
                <a:cs typeface="Calibri" panose="020F0502020204030204"/>
              </a:rPr>
              <a:t>ESbuild</a:t>
            </a:r>
            <a:r>
              <a:rPr lang="en-US" altLang="zh-CN" sz="1200" dirty="0">
                <a:solidFill>
                  <a:schemeClr val="bg2">
                    <a:lumMod val="90000"/>
                  </a:schemeClr>
                </a:solidFill>
                <a:ea typeface="宋体"/>
                <a:cs typeface="Calibri" panose="020F0502020204030204"/>
              </a:rPr>
              <a:t> </a:t>
            </a:r>
            <a:r>
              <a:rPr lang="zh-CN" altLang="en-US" sz="1200">
                <a:solidFill>
                  <a:schemeClr val="bg2">
                    <a:lumMod val="90000"/>
                  </a:schemeClr>
                </a:solidFill>
                <a:ea typeface="宋体"/>
                <a:cs typeface="Calibri" panose="020F0502020204030204"/>
              </a:rPr>
              <a:t>没有提供</a:t>
            </a:r>
            <a:r>
              <a:rPr lang="en-US" sz="1200" dirty="0">
                <a:solidFill>
                  <a:schemeClr val="bg2">
                    <a:lumMod val="90000"/>
                  </a:schemeClr>
                </a:solidFill>
                <a:ea typeface="宋体"/>
                <a:cs typeface="Calibri" panose="020F0502020204030204"/>
              </a:rPr>
              <a:t> AST</a:t>
            </a:r>
            <a:r>
              <a:rPr lang="en-US" altLang="zh-CN" sz="1200" dirty="0">
                <a:solidFill>
                  <a:schemeClr val="bg2">
                    <a:lumMod val="90000"/>
                  </a:schemeClr>
                </a:solidFill>
                <a:ea typeface="宋体"/>
                <a:cs typeface="Calibri" panose="020F0502020204030204"/>
              </a:rPr>
              <a:t> </a:t>
            </a:r>
            <a:r>
              <a:rPr lang="zh-CN" altLang="en-US" sz="1200">
                <a:solidFill>
                  <a:schemeClr val="bg2">
                    <a:lumMod val="90000"/>
                  </a:schemeClr>
                </a:solidFill>
                <a:ea typeface="宋体"/>
                <a:cs typeface="Calibri" panose="020F0502020204030204"/>
              </a:rPr>
              <a:t>的操作能力</a:t>
            </a:r>
            <a:r>
              <a:rPr lang="en-US" sz="1200" dirty="0">
                <a:solidFill>
                  <a:schemeClr val="bg2">
                    <a:lumMod val="90000"/>
                  </a:schemeClr>
                </a:solidFill>
                <a:ea typeface="宋体"/>
                <a:cs typeface="Calibri" panose="020F0502020204030204"/>
              </a:rPr>
              <a:t>-----------</a:t>
            </a:r>
            <a:r>
              <a:rPr lang="zh-CN" altLang="en-US" sz="1200">
                <a:solidFill>
                  <a:schemeClr val="bg2">
                    <a:lumMod val="90000"/>
                  </a:schemeClr>
                </a:solidFill>
                <a:ea typeface="宋体"/>
                <a:cs typeface="Calibri" panose="020F0502020204030204"/>
              </a:rPr>
              <a:t>不能兼容一些低版本浏览器</a:t>
            </a:r>
            <a:r>
              <a:rPr lang="en-US" sz="1200" dirty="0">
                <a:solidFill>
                  <a:schemeClr val="bg2">
                    <a:lumMod val="90000"/>
                  </a:schemeClr>
                </a:solidFill>
                <a:ea typeface="宋体"/>
                <a:cs typeface="Calibri" panose="020F0502020204030204"/>
              </a:rPr>
              <a:t>(</a:t>
            </a:r>
            <a:r>
              <a:rPr lang="en-US" sz="1200" dirty="0" err="1">
                <a:solidFill>
                  <a:schemeClr val="bg2">
                    <a:lumMod val="90000"/>
                  </a:schemeClr>
                </a:solidFill>
                <a:ea typeface="宋体"/>
                <a:cs typeface="Calibri" panose="020F0502020204030204"/>
              </a:rPr>
              <a:t>ESbuild</a:t>
            </a:r>
            <a:r>
              <a:rPr lang="en-US" altLang="zh-CN" sz="1200" dirty="0">
                <a:solidFill>
                  <a:schemeClr val="bg2">
                    <a:lumMod val="90000"/>
                  </a:schemeClr>
                </a:solidFill>
                <a:ea typeface="宋体"/>
                <a:cs typeface="Calibri" panose="020F0502020204030204"/>
              </a:rPr>
              <a:t> </a:t>
            </a:r>
            <a:r>
              <a:rPr lang="zh-CN" altLang="en-US" sz="1200">
                <a:solidFill>
                  <a:schemeClr val="bg2">
                    <a:lumMod val="90000"/>
                  </a:schemeClr>
                </a:solidFill>
                <a:ea typeface="宋体"/>
                <a:cs typeface="Calibri" panose="020F0502020204030204"/>
              </a:rPr>
              <a:t>只能将代码转成</a:t>
            </a:r>
            <a:r>
              <a:rPr lang="en-US" sz="1200" dirty="0">
                <a:solidFill>
                  <a:schemeClr val="bg2">
                    <a:lumMod val="90000"/>
                  </a:schemeClr>
                </a:solidFill>
                <a:ea typeface="宋体"/>
                <a:cs typeface="Calibri" panose="020F0502020204030204"/>
              </a:rPr>
              <a:t> es6）</a:t>
            </a:r>
            <a:endParaRPr lang="en-US" sz="1200" dirty="0">
              <a:solidFill>
                <a:schemeClr val="bg2">
                  <a:lumMod val="90000"/>
                </a:schemeClr>
              </a:solidFill>
              <a:ea typeface="Calibri" panose="020F0502020204030204"/>
              <a:cs typeface="Calibri" panose="020F0502020204030204"/>
            </a:endParaRPr>
          </a:p>
          <a:p>
            <a:pPr>
              <a:buNone/>
            </a:pPr>
            <a:r>
              <a:rPr lang="en-US" sz="1400" dirty="0">
                <a:solidFill>
                  <a:srgbClr val="FF0000"/>
                </a:solidFill>
                <a:ea typeface="宋体"/>
                <a:cs typeface="Calibri" panose="020F0502020204030204"/>
              </a:rPr>
              <a:t>2:</a:t>
            </a:r>
            <a:r>
              <a:rPr lang="zh-CN" altLang="en-US" sz="1400">
                <a:ea typeface="宋体"/>
                <a:cs typeface="Calibri" panose="020F0502020204030204"/>
              </a:rPr>
              <a:t>性能:</a:t>
            </a:r>
            <a:r>
              <a:rPr lang="en-US" sz="1400" dirty="0">
                <a:ea typeface="宋体"/>
                <a:cs typeface="Calibri" panose="020F0502020204030204"/>
              </a:rPr>
              <a:t>Vite </a:t>
            </a:r>
            <a:r>
              <a:rPr lang="zh-CN" altLang="en-US" sz="1400">
                <a:ea typeface="宋体"/>
                <a:cs typeface="Calibri" panose="020F0502020204030204"/>
              </a:rPr>
              <a:t>将有许多内部模块的</a:t>
            </a:r>
            <a:r>
              <a:rPr lang="en-US" sz="1400" dirty="0">
                <a:ea typeface="宋体"/>
                <a:cs typeface="Calibri" panose="020F0502020204030204"/>
              </a:rPr>
              <a:t> ESM </a:t>
            </a:r>
            <a:r>
              <a:rPr lang="zh-CN" altLang="en-US" sz="1400">
                <a:ea typeface="宋体"/>
                <a:cs typeface="Calibri" panose="020F0502020204030204"/>
              </a:rPr>
              <a:t>依赖关系转换为单个模块,以提高后续页面加载性能</a:t>
            </a:r>
            <a:endParaRPr lang="en-US" sz="1400">
              <a:ea typeface="宋体"/>
              <a:cs typeface="Calibri" panose="020F0502020204030204"/>
            </a:endParaRPr>
          </a:p>
          <a:p>
            <a:pPr>
              <a:buNone/>
            </a:pPr>
            <a:r>
              <a:rPr lang="zh-CN" altLang="en-US" sz="1400">
                <a:ea typeface="宋体"/>
                <a:cs typeface="Calibri" panose="020F0502020204030204"/>
              </a:rPr>
              <a:t>   （例如，</a:t>
            </a:r>
            <a:r>
              <a:rPr lang="en-US" altLang="zh-CN" sz="1400" dirty="0" err="1">
                <a:ea typeface="宋体"/>
                <a:cs typeface="Calibri" panose="020F0502020204030204"/>
              </a:rPr>
              <a:t>lodash</a:t>
            </a:r>
            <a:r>
              <a:rPr lang="en-US" altLang="zh-CN" sz="1400" dirty="0">
                <a:ea typeface="宋体"/>
                <a:cs typeface="Calibri" panose="020F0502020204030204"/>
              </a:rPr>
              <a:t>-es </a:t>
            </a:r>
            <a:r>
              <a:rPr lang="zh-CN" altLang="en-US" sz="1400">
                <a:ea typeface="宋体"/>
                <a:cs typeface="Calibri" panose="020F0502020204030204"/>
              </a:rPr>
              <a:t>有超过 </a:t>
            </a:r>
            <a:r>
              <a:rPr lang="en-US" altLang="zh-CN" sz="1400" dirty="0">
                <a:ea typeface="宋体"/>
                <a:cs typeface="Calibri" panose="020F0502020204030204"/>
              </a:rPr>
              <a:t>600 </a:t>
            </a:r>
            <a:r>
              <a:rPr lang="zh-CN" altLang="en-US" sz="1400">
                <a:ea typeface="宋体"/>
                <a:cs typeface="Calibri" panose="020F0502020204030204"/>
              </a:rPr>
              <a:t>个内部模块！当我们从 </a:t>
            </a:r>
            <a:r>
              <a:rPr lang="en-US" altLang="zh-CN" sz="1400" dirty="0">
                <a:ea typeface="宋体"/>
                <a:cs typeface="Calibri" panose="020F0502020204030204"/>
              </a:rPr>
              <a:t>'</a:t>
            </a:r>
            <a:r>
              <a:rPr lang="en-US" altLang="zh-CN" sz="1400" dirty="0" err="1">
                <a:ea typeface="宋体"/>
                <a:cs typeface="Calibri" panose="020F0502020204030204"/>
              </a:rPr>
              <a:t>lodash-es</a:t>
            </a:r>
            <a:r>
              <a:rPr lang="en-US" altLang="zh-CN" sz="1400" dirty="0">
                <a:ea typeface="宋体"/>
                <a:cs typeface="Calibri" panose="020F0502020204030204"/>
              </a:rPr>
              <a:t>' </a:t>
            </a:r>
            <a:r>
              <a:rPr lang="zh-CN" altLang="en-US" sz="1400">
                <a:ea typeface="宋体"/>
                <a:cs typeface="Calibri" panose="020F0502020204030204"/>
              </a:rPr>
              <a:t>导入 </a:t>
            </a:r>
            <a:r>
              <a:rPr lang="en-US" altLang="zh-CN" sz="1400" dirty="0">
                <a:ea typeface="宋体"/>
                <a:cs typeface="Calibri" panose="020F0502020204030204"/>
              </a:rPr>
              <a:t>{ debounce } </a:t>
            </a:r>
            <a:r>
              <a:rPr lang="zh-CN" altLang="en-US" sz="1400">
                <a:ea typeface="宋体"/>
                <a:cs typeface="Calibri" panose="020F0502020204030204"/>
              </a:rPr>
              <a:t>时，浏览器会同时触发 </a:t>
            </a:r>
            <a:r>
              <a:rPr lang="en-US" altLang="zh-CN" sz="1400" dirty="0">
                <a:ea typeface="宋体"/>
                <a:cs typeface="Calibri" panose="020F0502020204030204"/>
              </a:rPr>
              <a:t>600 </a:t>
            </a:r>
            <a:r>
              <a:rPr lang="zh-CN" altLang="en-US" sz="1400">
                <a:ea typeface="宋体"/>
                <a:cs typeface="Calibri" panose="020F0502020204030204"/>
              </a:rPr>
              <a:t>多个 </a:t>
            </a:r>
            <a:r>
              <a:rPr lang="en-US" altLang="zh-CN" sz="1400" dirty="0">
                <a:ea typeface="宋体"/>
                <a:cs typeface="Calibri" panose="020F0502020204030204"/>
              </a:rPr>
              <a:t>HTTP </a:t>
            </a:r>
            <a:r>
              <a:rPr lang="zh-CN" altLang="en-US" sz="1400">
                <a:ea typeface="宋体"/>
                <a:cs typeface="Calibri" panose="020F0502020204030204"/>
              </a:rPr>
              <a:t>请求！即使服务器处理它们没有问题，大量的请求也会在浏览器端造成网络拥塞，导致页面加载速度明显变慢。通过将 </a:t>
            </a:r>
            <a:r>
              <a:rPr lang="en-US" altLang="zh-CN" sz="1400" dirty="0" err="1">
                <a:ea typeface="宋体"/>
                <a:cs typeface="Calibri" panose="020F0502020204030204"/>
              </a:rPr>
              <a:t>lodash</a:t>
            </a:r>
            <a:r>
              <a:rPr lang="en-US" altLang="zh-CN" sz="1400" dirty="0">
                <a:ea typeface="宋体"/>
                <a:cs typeface="Calibri" panose="020F0502020204030204"/>
              </a:rPr>
              <a:t>-es</a:t>
            </a:r>
            <a:r>
              <a:rPr lang="zh-CN" altLang="en-US" sz="1400">
                <a:ea typeface="宋体"/>
                <a:cs typeface="Calibri" panose="020F0502020204030204"/>
              </a:rPr>
              <a:t> 预先捆绑到一个模块中，我们现在只需要一个 </a:t>
            </a:r>
            <a:r>
              <a:rPr lang="en-US" altLang="zh-CN" sz="1400" dirty="0">
                <a:ea typeface="宋体"/>
                <a:cs typeface="Calibri" panose="020F0502020204030204"/>
              </a:rPr>
              <a:t>HTTP</a:t>
            </a:r>
            <a:r>
              <a:rPr lang="zh-CN" altLang="en-US" sz="1400">
                <a:ea typeface="宋体"/>
                <a:cs typeface="Calibri" panose="020F0502020204030204"/>
              </a:rPr>
              <a:t> 请求)  </a:t>
            </a:r>
            <a:r>
              <a:rPr lang="zh-CN" altLang="en-US" sz="1100">
                <a:solidFill>
                  <a:schemeClr val="bg2">
                    <a:lumMod val="90000"/>
                  </a:schemeClr>
                </a:solidFill>
                <a:ea typeface="宋体"/>
                <a:cs typeface="Calibri" panose="020F0502020204030204"/>
              </a:rPr>
              <a:t>(详细可见附件图)</a:t>
            </a:r>
            <a:endParaRPr lang="zh-CN" altLang="en-US" sz="1100">
              <a:solidFill>
                <a:schemeClr val="bg2">
                  <a:lumMod val="90000"/>
                </a:schemeClr>
              </a:solidFill>
              <a:ea typeface="宋体"/>
              <a:cs typeface="Calibri" panose="020F0502020204030204"/>
            </a:endParaRPr>
          </a:p>
          <a:p>
            <a:pPr>
              <a:buNone/>
            </a:pPr>
            <a:endParaRPr lang="zh-CN" altLang="en-US" sz="1100">
              <a:ea typeface="宋体"/>
              <a:cs typeface="Calibri" panose="020F0502020204030204"/>
            </a:endParaRPr>
          </a:p>
          <a:p>
            <a:pPr>
              <a:buNone/>
            </a:pPr>
            <a:endParaRPr lang="en-US" altLang="zh-CN" sz="1100">
              <a:ea typeface="宋体"/>
              <a:cs typeface="Calibri" panose="020F0502020204030204"/>
            </a:endParaRPr>
          </a:p>
          <a:p>
            <a:pPr>
              <a:buNone/>
            </a:pPr>
            <a:endParaRPr lang="en-US" altLang="zh-CN" sz="1100">
              <a:ea typeface="宋体"/>
              <a:cs typeface="Calibri" panose="020F0502020204030204"/>
            </a:endParaRPr>
          </a:p>
          <a:p>
            <a:pPr>
              <a:buNone/>
            </a:pPr>
            <a:endParaRPr lang="en-US" altLang="zh-CN" sz="1100">
              <a:ea typeface="宋体"/>
              <a:cs typeface="Calibri" panose="020F0502020204030204"/>
            </a:endParaRPr>
          </a:p>
          <a:p>
            <a:pPr>
              <a:buNone/>
            </a:pPr>
            <a:endParaRPr lang="en-US" altLang="zh-CN" sz="1100">
              <a:ea typeface="宋体"/>
              <a:cs typeface="Calibri" panose="020F0502020204030204"/>
            </a:endParaRPr>
          </a:p>
        </p:txBody>
      </p:sp>
      <p:pic>
        <p:nvPicPr>
          <p:cNvPr id="3" name="图片 3" descr="图示&#10;&#10;已自动生成说明"/>
          <p:cNvPicPr>
            <a:picLocks noChangeAspect="1"/>
          </p:cNvPicPr>
          <p:nvPr/>
        </p:nvPicPr>
        <p:blipFill>
          <a:blip r:embed="rId2"/>
          <a:stretch>
            <a:fillRect/>
          </a:stretch>
        </p:blipFill>
        <p:spPr>
          <a:xfrm>
            <a:off x="468497" y="3610066"/>
            <a:ext cx="4653521" cy="2862911"/>
          </a:xfrm>
          <a:prstGeom prst="rect">
            <a:avLst/>
          </a:prstGeom>
        </p:spPr>
      </p:pic>
      <p:cxnSp>
        <p:nvCxnSpPr>
          <p:cNvPr id="96" name="Straight Connector 95"/>
          <p:cNvCxnSpPr>
            <a:cxnSpLocks noGrp="1" noRot="1" noChangeAspect="1" noMove="1" noResize="1" noEditPoints="1" noAdjustHandles="1" noChangeArrowheads="1" noChangeShapeType="1"/>
          </p:cNvCxnSpPr>
          <p:nvPr/>
        </p:nvCxnSpPr>
        <p:spPr>
          <a:xfrm>
            <a:off x="11886517" y="3609759"/>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Rot="1" noChangeAspect="1" noMove="1" noResize="1" noUngrp="1"/>
          </p:cNvGrpSpPr>
          <p:nvPr/>
        </p:nvGrpSpPr>
        <p:grpSpPr>
          <a:xfrm>
            <a:off x="472021" y="518649"/>
            <a:ext cx="1128382" cy="847206"/>
            <a:chOff x="8183879" y="1000124"/>
            <a:chExt cx="1562267" cy="1172973"/>
          </a:xfrm>
        </p:grpSpPr>
        <p:sp>
          <p:nvSpPr>
            <p:cNvPr id="14"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15"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grpSp>
      <p:sp>
        <p:nvSpPr>
          <p:cNvPr id="6" name="文本框 5"/>
          <p:cNvSpPr txBox="1"/>
          <p:nvPr/>
        </p:nvSpPr>
        <p:spPr>
          <a:xfrm>
            <a:off x="1000450" y="3067026"/>
            <a:ext cx="3058623" cy="3272324"/>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indent="-228600">
              <a:lnSpc>
                <a:spcPct val="90000"/>
              </a:lnSpc>
              <a:spcAft>
                <a:spcPts val="600"/>
              </a:spcAft>
              <a:buFont typeface="Arial" panose="020B0604020202020204" pitchFamily="34" charset="0"/>
              <a:buChar char="•"/>
            </a:pPr>
            <a:r>
              <a:rPr lang="zh-CN" altLang="en-US" sz="2000"/>
              <a:t>预捆绑</a:t>
            </a:r>
            <a:r>
              <a:rPr lang="en-US" altLang="zh-CN" sz="2000"/>
              <a:t>loadsh-es</a:t>
            </a:r>
            <a:r>
              <a:rPr lang="zh-CN" altLang="en-US" sz="2000"/>
              <a:t>模块</a:t>
            </a:r>
            <a:endParaRPr lang="zh-CN" altLang="en-US" sz="2000"/>
          </a:p>
        </p:txBody>
      </p:sp>
      <p:pic>
        <p:nvPicPr>
          <p:cNvPr id="2" name="图片 4" descr="电脑萤幕的截图&#10;&#10;已自动生成说明"/>
          <p:cNvPicPr>
            <a:picLocks noGrp="1" noChangeAspect="1"/>
          </p:cNvPicPr>
          <p:nvPr>
            <p:ph idx="1"/>
          </p:nvPr>
        </p:nvPicPr>
        <p:blipFill rotWithShape="1">
          <a:blip r:embed="rId1"/>
          <a:srcRect r="2" b="3697"/>
          <a:stretch>
            <a:fillRect/>
          </a:stretch>
        </p:blipFill>
        <p:spPr>
          <a:xfrm>
            <a:off x="4636963" y="10"/>
            <a:ext cx="7555037" cy="3383270"/>
          </a:xfrm>
          <a:prstGeom prst="rect">
            <a:avLst/>
          </a:prstGeom>
        </p:spPr>
      </p:pic>
      <p:pic>
        <p:nvPicPr>
          <p:cNvPr id="5" name="图片 5" descr="图形用户界面&#10;&#10;已自动生成说明"/>
          <p:cNvPicPr>
            <a:picLocks noChangeAspect="1"/>
          </p:cNvPicPr>
          <p:nvPr/>
        </p:nvPicPr>
        <p:blipFill rotWithShape="1">
          <a:blip r:embed="rId2"/>
          <a:srcRect t="25290" r="-2" b="12924"/>
          <a:stretch>
            <a:fillRect/>
          </a:stretch>
        </p:blipFill>
        <p:spPr>
          <a:xfrm>
            <a:off x="4639056" y="3474720"/>
            <a:ext cx="7552944" cy="33832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61988"/>
            <a:ext cx="3384550" cy="1492250"/>
          </a:xfrm>
          <a:prstGeom prst="ellipse">
            <a:avLst/>
          </a:prstGeom>
        </p:spPr>
        <p:txBody>
          <a:bodyPr vert="horz" lIns="91440" tIns="45720" rIns="91440" bIns="45720" rtlCol="0" anchor="t">
            <a:normAutofit/>
          </a:bodyPr>
          <a:lstStyle/>
          <a:p>
            <a:r>
              <a:rPr lang="zh-CN" altLang="en-US" sz="3400" b="1">
                <a:solidFill>
                  <a:schemeClr val="bg1"/>
                </a:solidFill>
                <a:latin typeface="Calibri" panose="020F0502020204030204"/>
                <a:ea typeface="宋体"/>
                <a:cs typeface="Calibri" panose="020F0502020204030204"/>
              </a:rPr>
              <a:t>为什么要学习Esbuild？</a:t>
            </a:r>
            <a:endParaRPr lang="en-US" sz="3400" b="1">
              <a:solidFill>
                <a:schemeClr val="bg1"/>
              </a:solidFill>
              <a:latin typeface="Calibri" panose="020F0502020204030204"/>
              <a:ea typeface="宋体"/>
              <a:cs typeface="Calibri" panose="020F0502020204030204"/>
            </a:endParaRPr>
          </a:p>
        </p:txBody>
      </p:sp>
      <p:pic>
        <p:nvPicPr>
          <p:cNvPr id="4" name="图片 4" descr="图示&#10;&#10;已自动生成说明"/>
          <p:cNvPicPr>
            <a:picLocks noChangeAspect="1"/>
          </p:cNvPicPr>
          <p:nvPr/>
        </p:nvPicPr>
        <p:blipFill>
          <a:blip r:embed="rId1"/>
          <a:stretch>
            <a:fillRect/>
          </a:stretch>
        </p:blipFill>
        <p:spPr>
          <a:xfrm>
            <a:off x="948510" y="394782"/>
            <a:ext cx="10021666" cy="6052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61988"/>
            <a:ext cx="3384550" cy="1492250"/>
          </a:xfrm>
          <a:prstGeom prst="ellipse">
            <a:avLst/>
          </a:prstGeom>
        </p:spPr>
        <p:txBody>
          <a:bodyPr vert="horz" lIns="91440" tIns="45720" rIns="91440" bIns="45720" rtlCol="0" anchor="t">
            <a:normAutofit/>
          </a:bodyPr>
          <a:lstStyle/>
          <a:p>
            <a:r>
              <a:rPr lang="zh-CN" altLang="en-US" sz="3400" b="1">
                <a:solidFill>
                  <a:schemeClr val="bg1"/>
                </a:solidFill>
                <a:latin typeface="Calibri" panose="020F0502020204030204"/>
                <a:ea typeface="宋体"/>
                <a:cs typeface="Calibri" panose="020F0502020204030204"/>
              </a:rPr>
              <a:t>为什么要学习Esbuild？</a:t>
            </a:r>
            <a:endParaRPr lang="en-US" sz="3400" b="1">
              <a:solidFill>
                <a:schemeClr val="bg1"/>
              </a:solidFill>
              <a:latin typeface="Calibri" panose="020F0502020204030204"/>
              <a:ea typeface="宋体"/>
              <a:cs typeface="Calibri" panose="020F0502020204030204"/>
            </a:endParaRPr>
          </a:p>
        </p:txBody>
      </p:sp>
      <p:pic>
        <p:nvPicPr>
          <p:cNvPr id="3" name="图片 4" descr="图形用户界面, 文本, 应用程序&#10;&#10;已自动生成说明"/>
          <p:cNvPicPr>
            <a:picLocks noChangeAspect="1"/>
          </p:cNvPicPr>
          <p:nvPr/>
        </p:nvPicPr>
        <p:blipFill>
          <a:blip r:embed="rId1"/>
          <a:stretch>
            <a:fillRect/>
          </a:stretch>
        </p:blipFill>
        <p:spPr>
          <a:xfrm>
            <a:off x="272658" y="2108906"/>
            <a:ext cx="4629614" cy="3944990"/>
          </a:xfrm>
          <a:prstGeom prst="rect">
            <a:avLst/>
          </a:prstGeom>
        </p:spPr>
      </p:pic>
      <p:pic>
        <p:nvPicPr>
          <p:cNvPr id="5" name="图片 5" descr="文本&#10;&#10;已自动生成说明"/>
          <p:cNvPicPr>
            <a:picLocks noChangeAspect="1"/>
          </p:cNvPicPr>
          <p:nvPr/>
        </p:nvPicPr>
        <p:blipFill>
          <a:blip r:embed="rId2"/>
          <a:stretch>
            <a:fillRect/>
          </a:stretch>
        </p:blipFill>
        <p:spPr>
          <a:xfrm>
            <a:off x="4975302" y="3157622"/>
            <a:ext cx="7212980" cy="3702269"/>
          </a:xfrm>
          <a:prstGeom prst="rect">
            <a:avLst/>
          </a:prstGeom>
        </p:spPr>
      </p:pic>
      <p:sp>
        <p:nvSpPr>
          <p:cNvPr id="4" name="文本框 3"/>
          <p:cNvSpPr txBox="1"/>
          <p:nvPr/>
        </p:nvSpPr>
        <p:spPr>
          <a:xfrm>
            <a:off x="4007223" y="484094"/>
            <a:ext cx="4528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ea typeface="宋体"/>
                <a:cs typeface="Calibri" panose="020F0502020204030204"/>
              </a:rPr>
              <a:t>vite预构建出来的文件存放位置</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1" y="365125"/>
            <a:ext cx="5393360" cy="805173"/>
          </a:xfrm>
        </p:spPr>
        <p:txBody>
          <a:bodyPr>
            <a:normAutofit/>
          </a:bodyPr>
          <a:lstStyle/>
          <a:p>
            <a:r>
              <a:rPr lang="zh-CN"/>
              <a:t>架构优势(原理)</a:t>
            </a:r>
            <a:endParaRPr lang="zh-CN"/>
          </a:p>
        </p:txBody>
      </p:sp>
      <p:sp>
        <p:nvSpPr>
          <p:cNvPr id="65" name="Freeform: Shape 64"/>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p:cNvSpPr>
            <a:spLocks noGrp="1"/>
          </p:cNvSpPr>
          <p:nvPr>
            <p:ph idx="1"/>
          </p:nvPr>
        </p:nvSpPr>
        <p:spPr>
          <a:xfrm>
            <a:off x="838200" y="1063625"/>
            <a:ext cx="5393361" cy="5113338"/>
          </a:xfrm>
        </p:spPr>
        <p:txBody>
          <a:bodyPr vert="horz" lIns="91440" tIns="45720" rIns="91440" bIns="45720" rtlCol="0" anchor="t">
            <a:normAutofit/>
          </a:bodyPr>
          <a:lstStyle/>
          <a:p>
            <a:r>
              <a:rPr lang="en-US" altLang="zh-CN" sz="1500" b="1">
                <a:ea typeface="+mn-lt"/>
                <a:cs typeface="+mn-lt"/>
              </a:rPr>
              <a:t>1</a:t>
            </a:r>
            <a:r>
              <a:rPr lang="zh-CN" altLang="en-US" sz="1500" b="1">
                <a:ea typeface="+mn-lt"/>
                <a:cs typeface="+mn-lt"/>
              </a:rPr>
              <a:t>：</a:t>
            </a:r>
            <a:r>
              <a:rPr lang="en-US" altLang="zh-CN" sz="1500" b="1" err="1">
                <a:ea typeface="+mn-lt"/>
                <a:cs typeface="+mn-lt"/>
              </a:rPr>
              <a:t>esbuild</a:t>
            </a:r>
            <a:r>
              <a:rPr lang="zh-CN" altLang="en-US" sz="1500" b="1">
                <a:ea typeface="+mn-lt"/>
                <a:cs typeface="+mn-lt"/>
              </a:rPr>
              <a:t> 是用 </a:t>
            </a:r>
            <a:r>
              <a:rPr lang="en-US" altLang="zh-CN" sz="1500" b="1">
                <a:ea typeface="+mn-lt"/>
                <a:cs typeface="+mn-lt"/>
              </a:rPr>
              <a:t>Go</a:t>
            </a:r>
            <a:r>
              <a:rPr lang="zh-CN" altLang="en-US" sz="1500" b="1">
                <a:ea typeface="+mn-lt"/>
                <a:cs typeface="+mn-lt"/>
              </a:rPr>
              <a:t> 语言写的，并且编译为 </a:t>
            </a:r>
            <a:r>
              <a:rPr lang="en-US" altLang="zh-CN" sz="1500">
                <a:ea typeface="+mn-lt"/>
                <a:cs typeface="+mn-lt"/>
              </a:rPr>
              <a:t>:</a:t>
            </a:r>
            <a:r>
              <a:rPr lang="zh-CN" altLang="en-US" sz="1500" b="1">
                <a:ea typeface="+mn-lt"/>
                <a:cs typeface="+mn-lt"/>
              </a:rPr>
              <a:t>机器码（</a:t>
            </a:r>
            <a:r>
              <a:rPr lang="en-US" altLang="zh-CN" sz="1500" b="1">
                <a:ea typeface="+mn-lt"/>
                <a:cs typeface="+mn-lt"/>
              </a:rPr>
              <a:t>Machine</a:t>
            </a:r>
            <a:r>
              <a:rPr lang="zh-CN" altLang="en-US" sz="1500" b="1">
                <a:ea typeface="+mn-lt"/>
                <a:cs typeface="+mn-lt"/>
              </a:rPr>
              <a:t> </a:t>
            </a:r>
            <a:r>
              <a:rPr lang="en-US" altLang="zh-CN" sz="1500" b="1">
                <a:ea typeface="+mn-lt"/>
                <a:cs typeface="+mn-lt"/>
              </a:rPr>
              <a:t>Code</a:t>
            </a:r>
            <a:r>
              <a:rPr lang="zh-CN" altLang="en-US" sz="1500" b="1">
                <a:ea typeface="+mn-lt"/>
                <a:cs typeface="+mn-lt"/>
              </a:rPr>
              <a:t>，也叫 </a:t>
            </a:r>
            <a:r>
              <a:rPr lang="en-US" altLang="zh-CN" sz="1500" b="1">
                <a:ea typeface="+mn-lt"/>
                <a:cs typeface="+mn-lt"/>
              </a:rPr>
              <a:t>Native</a:t>
            </a:r>
            <a:r>
              <a:rPr lang="zh-CN" altLang="en-US" sz="1500" b="1">
                <a:ea typeface="+mn-lt"/>
                <a:cs typeface="+mn-lt"/>
              </a:rPr>
              <a:t> </a:t>
            </a:r>
            <a:r>
              <a:rPr lang="en-US" altLang="zh-CN" sz="1500" b="1">
                <a:ea typeface="+mn-lt"/>
                <a:cs typeface="+mn-lt"/>
              </a:rPr>
              <a:t>Code</a:t>
            </a:r>
            <a:r>
              <a:rPr lang="zh-CN" altLang="en-US" sz="1500" b="1">
                <a:ea typeface="+mn-lt"/>
                <a:cs typeface="+mn-lt"/>
              </a:rPr>
              <a:t>）</a:t>
            </a:r>
            <a:endParaRPr lang="zh-CN" altLang="en-US" sz="1500">
              <a:ea typeface="+mn-lt"/>
              <a:cs typeface="+mn-lt"/>
            </a:endParaRPr>
          </a:p>
        </p:txBody>
      </p:sp>
      <p:sp>
        <p:nvSpPr>
          <p:cNvPr id="67" name="Oval 66"/>
          <p:cNvSpPr>
            <a:spLocks noGrp="1" noRot="1" noChangeAspect="1" noMove="1" noResize="1" noEditPoints="1" noAdjustHandles="1" noChangeArrowheads="1" noChangeShapeType="1" noTextEdit="1"/>
          </p:cNvSpPr>
          <p:nvPr/>
        </p:nvSpPr>
        <p:spPr>
          <a:xfrm>
            <a:off x="6800631" y="2700688"/>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a:spLocks noGrp="1" noRot="1" noChangeAspect="1" noMove="1" noResize="1" noEditPoints="1" noAdjustHandles="1" noChangeArrowheads="1" noChangeShapeType="1" noTextEdit="1"/>
          </p:cNvSpPr>
          <p:nvPr/>
        </p:nvSpPr>
        <p:spPr>
          <a:xfrm>
            <a:off x="6723881"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71" name="Straight Connector 70"/>
          <p:cNvCxnSpPr>
            <a:cxnSpLocks noGrp="1" noRot="1" noChangeAspect="1" noMove="1" noResize="1" noEditPoints="1" noAdjustHandles="1" noChangeArrowheads="1" noChangeShapeType="1"/>
          </p:cNvCxnSpPr>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6" name="图片 6" descr="图片包含 图示&#10;&#10;已自动生成说明"/>
          <p:cNvPicPr>
            <a:picLocks noChangeAspect="1"/>
          </p:cNvPicPr>
          <p:nvPr/>
        </p:nvPicPr>
        <p:blipFill rotWithShape="1">
          <a:blip r:embed="rId1"/>
          <a:srcRect l="8614" r="7084" b="-6"/>
          <a:stretch>
            <a:fillRect/>
          </a:stretch>
        </p:blipFill>
        <p:spPr>
          <a:xfrm>
            <a:off x="349101" y="1646493"/>
            <a:ext cx="5744567" cy="50256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3" name="Arc 72"/>
          <p:cNvSpPr>
            <a:spLocks noGrp="1" noRot="1" noChangeAspect="1" noMove="1" noResize="1" noEditPoints="1" noAdjustHandles="1" noChangeArrowheads="1" noChangeShapeType="1" noTextEdit="1"/>
          </p:cNvSpPr>
          <p:nvPr/>
        </p:nvSpPr>
        <p:spPr>
          <a:xfrm rot="654998">
            <a:off x="6055857" y="4209253"/>
            <a:ext cx="3868217" cy="3868217"/>
          </a:xfrm>
          <a:prstGeom prst="arc">
            <a:avLst>
              <a:gd name="adj1" fmla="val 16200000"/>
              <a:gd name="adj2" fmla="val 20479261"/>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Freeform: Shape 74"/>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 name="文本框 6"/>
          <p:cNvSpPr txBox="1"/>
          <p:nvPr/>
        </p:nvSpPr>
        <p:spPr>
          <a:xfrm>
            <a:off x="9627219" y="6337609"/>
            <a:ext cx="1946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zh-CN" altLang="en-US">
              <a:ea typeface="宋体"/>
              <a:cs typeface="Calibri" panose="020F0502020204030204"/>
            </a:endParaRPr>
          </a:p>
        </p:txBody>
      </p:sp>
      <p:sp>
        <p:nvSpPr>
          <p:cNvPr id="4" name="文本框 3"/>
          <p:cNvSpPr txBox="1"/>
          <p:nvPr/>
        </p:nvSpPr>
        <p:spPr>
          <a:xfrm>
            <a:off x="6449341" y="6112617"/>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1100">
                <a:latin typeface="-apple-system"/>
                <a:ea typeface="宋体"/>
              </a:rPr>
              <a:t>(</a:t>
            </a:r>
            <a:r>
              <a:rPr lang="zh-CN" sz="1100">
                <a:ea typeface="+mn-lt"/>
                <a:cs typeface="+mn-lt"/>
              </a:rPr>
              <a:t>这张图是描述</a:t>
            </a:r>
            <a:r>
              <a:rPr lang="en-US" altLang="zh-CN" sz="1100" dirty="0">
                <a:ea typeface="+mn-lt"/>
                <a:cs typeface="+mn-lt"/>
              </a:rPr>
              <a:t> Java </a:t>
            </a:r>
            <a:r>
              <a:rPr lang="zh-CN" sz="1100">
                <a:ea typeface="+mn-lt"/>
                <a:cs typeface="+mn-lt"/>
              </a:rPr>
              <a:t>编译过程的，</a:t>
            </a:r>
            <a:r>
              <a:rPr lang="en-US" altLang="zh-CN" sz="1100" dirty="0">
                <a:ea typeface="+mn-lt"/>
                <a:cs typeface="+mn-lt"/>
              </a:rPr>
              <a:t>Java </a:t>
            </a:r>
            <a:r>
              <a:rPr lang="zh-CN" sz="1100">
                <a:ea typeface="+mn-lt"/>
                <a:cs typeface="+mn-lt"/>
              </a:rPr>
              <a:t>也属于</a:t>
            </a:r>
            <a:r>
              <a:rPr lang="en-US" altLang="zh-CN" sz="1100" dirty="0">
                <a:ea typeface="+mn-lt"/>
                <a:cs typeface="+mn-lt"/>
              </a:rPr>
              <a:t> JIT </a:t>
            </a:r>
            <a:r>
              <a:rPr lang="zh-CN" sz="1100">
                <a:ea typeface="+mn-lt"/>
                <a:cs typeface="+mn-lt"/>
              </a:rPr>
              <a:t>语言范畴</a:t>
            </a:r>
            <a:r>
              <a:rPr lang="zh-CN" altLang="en-US" sz="1100">
                <a:latin typeface="-apple-system"/>
                <a:ea typeface="宋体"/>
              </a:rPr>
              <a:t>)</a:t>
            </a:r>
            <a:endParaRPr lang="zh-CN" altLang="en-US" sz="1100" dirty="0">
              <a:latin typeface="-apple-system"/>
              <a:ea typeface="宋体"/>
            </a:endParaRPr>
          </a:p>
        </p:txBody>
      </p:sp>
      <p:pic>
        <p:nvPicPr>
          <p:cNvPr id="5" name="图片 7" descr="图示&#10;&#10;已自动生成说明"/>
          <p:cNvPicPr>
            <a:picLocks noChangeAspect="1"/>
          </p:cNvPicPr>
          <p:nvPr/>
        </p:nvPicPr>
        <p:blipFill>
          <a:blip r:embed="rId2"/>
          <a:stretch>
            <a:fillRect/>
          </a:stretch>
        </p:blipFill>
        <p:spPr>
          <a:xfrm>
            <a:off x="6096001" y="1075"/>
            <a:ext cx="6006352" cy="3269967"/>
          </a:xfrm>
          <a:prstGeom prst="rect">
            <a:avLst/>
          </a:prstGeom>
        </p:spPr>
      </p:pic>
      <p:sp>
        <p:nvSpPr>
          <p:cNvPr id="8" name="文本框 7"/>
          <p:cNvSpPr txBox="1"/>
          <p:nvPr/>
        </p:nvSpPr>
        <p:spPr>
          <a:xfrm>
            <a:off x="6364940" y="4778188"/>
            <a:ext cx="31393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zh-CN" dirty="0">
              <a:ea typeface="+mn-lt"/>
              <a:cs typeface="+mn-lt"/>
            </a:endParaRPr>
          </a:p>
        </p:txBody>
      </p:sp>
      <p:sp>
        <p:nvSpPr>
          <p:cNvPr id="9" name="文本框 8"/>
          <p:cNvSpPr txBox="1"/>
          <p:nvPr/>
        </p:nvSpPr>
        <p:spPr>
          <a:xfrm>
            <a:off x="6660776" y="5576047"/>
            <a:ext cx="337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zh-CN" dirty="0">
              <a:ea typeface="+mn-lt"/>
              <a:cs typeface="+mn-lt"/>
            </a:endParaRPr>
          </a:p>
        </p:txBody>
      </p:sp>
      <p:pic>
        <p:nvPicPr>
          <p:cNvPr id="10" name="图片 10" descr="图示&#10;&#10;已自动生成说明"/>
          <p:cNvPicPr>
            <a:picLocks noChangeAspect="1"/>
          </p:cNvPicPr>
          <p:nvPr/>
        </p:nvPicPr>
        <p:blipFill>
          <a:blip r:embed="rId3"/>
          <a:stretch>
            <a:fillRect/>
          </a:stretch>
        </p:blipFill>
        <p:spPr>
          <a:xfrm>
            <a:off x="9359153" y="3269496"/>
            <a:ext cx="2743200" cy="29904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3467" y="321734"/>
            <a:ext cx="4970877" cy="1135737"/>
          </a:xfrm>
        </p:spPr>
        <p:txBody>
          <a:bodyPr>
            <a:normAutofit/>
          </a:bodyPr>
          <a:lstStyle/>
          <a:p>
            <a:r>
              <a:rPr lang="zh-CN" sz="3600"/>
              <a:t>架构优势(原理)</a:t>
            </a:r>
            <a:endParaRPr lang="zh-CN" sz="3600"/>
          </a:p>
        </p:txBody>
      </p:sp>
      <p:sp>
        <p:nvSpPr>
          <p:cNvPr id="3" name="内容占位符 2"/>
          <p:cNvSpPr>
            <a:spLocks noGrp="1"/>
          </p:cNvSpPr>
          <p:nvPr>
            <p:ph idx="1"/>
          </p:nvPr>
        </p:nvSpPr>
        <p:spPr>
          <a:xfrm>
            <a:off x="643468" y="1782981"/>
            <a:ext cx="4970877" cy="4896005"/>
          </a:xfrm>
        </p:spPr>
        <p:txBody>
          <a:bodyPr vert="horz" lIns="91440" tIns="45720" rIns="91440" bIns="45720" rtlCol="0" anchor="t">
            <a:normAutofit/>
          </a:bodyPr>
          <a:lstStyle/>
          <a:p>
            <a:r>
              <a:rPr lang="zh-CN" altLang="en-US" sz="1400">
                <a:ea typeface="+mn-lt"/>
                <a:cs typeface="+mn-lt"/>
              </a:rPr>
              <a:t>2：</a:t>
            </a:r>
            <a:r>
              <a:rPr lang="en-US" altLang="zh-CN" sz="1400" b="1" dirty="0">
                <a:ea typeface="+mn-lt"/>
                <a:cs typeface="+mn-lt"/>
              </a:rPr>
              <a:t>E</a:t>
            </a:r>
            <a:r>
              <a:rPr lang="zh-CN" sz="1400" b="1">
                <a:ea typeface="+mn-lt"/>
                <a:cs typeface="+mn-lt"/>
              </a:rPr>
              <a:t>sbuild </a:t>
            </a:r>
            <a:r>
              <a:rPr lang="zh-CN" altLang="en-US" sz="1400" b="1">
                <a:ea typeface="+mn-lt"/>
                <a:cs typeface="+mn-lt"/>
              </a:rPr>
              <a:t>重</a:t>
            </a:r>
            <a:r>
              <a:rPr lang="zh-CN" sz="1400" b="1">
                <a:ea typeface="+mn-lt"/>
                <a:cs typeface="+mn-lt"/>
              </a:rPr>
              <a:t>写</a:t>
            </a:r>
            <a:r>
              <a:rPr lang="zh-CN" altLang="en-US" sz="1400" b="1">
                <a:ea typeface="+mn-lt"/>
                <a:cs typeface="+mn-lt"/>
              </a:rPr>
              <a:t>大多数转译工具之后</a:t>
            </a:r>
            <a:r>
              <a:rPr lang="zh-CN" sz="1400" b="1">
                <a:ea typeface="+mn-lt"/>
                <a:cs typeface="+mn-lt"/>
              </a:rPr>
              <a:t>，</a:t>
            </a:r>
            <a:r>
              <a:rPr lang="zh-CN" altLang="en-US" sz="1400" b="1">
                <a:ea typeface="+mn-lt"/>
                <a:cs typeface="+mn-lt"/>
              </a:rPr>
              <a:t>能够在多个</a:t>
            </a:r>
            <a:r>
              <a:rPr lang="zh-CN" sz="1400" b="1">
                <a:ea typeface="+mn-lt"/>
                <a:cs typeface="+mn-lt"/>
              </a:rPr>
              <a:t>编译</a:t>
            </a:r>
            <a:r>
              <a:rPr lang="zh-CN" altLang="en-US" sz="1400" b="1">
                <a:ea typeface="+mn-lt"/>
                <a:cs typeface="+mn-lt"/>
              </a:rPr>
              <a:t>阶段共用相似的 </a:t>
            </a:r>
            <a:r>
              <a:rPr lang="en-US" altLang="zh-CN" sz="1400" b="1" dirty="0">
                <a:ea typeface="+mn-lt"/>
                <a:cs typeface="+mn-lt"/>
              </a:rPr>
              <a:t>AST</a:t>
            </a:r>
            <a:r>
              <a:rPr lang="zh-CN" altLang="en-US" sz="1400" b="1">
                <a:ea typeface="+mn-lt"/>
                <a:cs typeface="+mn-lt"/>
              </a:rPr>
              <a:t> 结构，尽可能减少字符串到 </a:t>
            </a:r>
            <a:r>
              <a:rPr lang="en-US" altLang="zh-CN" sz="1400" b="1" dirty="0">
                <a:ea typeface="+mn-lt"/>
                <a:cs typeface="+mn-lt"/>
              </a:rPr>
              <a:t>AST</a:t>
            </a:r>
            <a:r>
              <a:rPr lang="zh-CN" altLang="en-US" sz="1400" b="1">
                <a:ea typeface="+mn-lt"/>
                <a:cs typeface="+mn-lt"/>
              </a:rPr>
              <a:t> 的结构转换，提升内存使用效率。</a:t>
            </a:r>
            <a:endParaRPr lang="zh-CN" altLang="en-US" sz="1400" b="1">
              <a:ea typeface="宋体"/>
              <a:cs typeface="Calibri" panose="020F0502020204030204"/>
            </a:endParaRPr>
          </a:p>
          <a:p>
            <a:endParaRPr lang="zh-CN" altLang="en-US" sz="1100">
              <a:ea typeface="宋体" pitchFamily="2" charset="-122"/>
              <a:cs typeface="Calibri" panose="020F0502020204030204"/>
            </a:endParaRPr>
          </a:p>
          <a:p>
            <a:pPr marL="0" indent="0">
              <a:buNone/>
            </a:pPr>
            <a:r>
              <a:rPr lang="zh-CN" altLang="en-US" sz="1100">
                <a:ea typeface="+mn-lt"/>
                <a:cs typeface="+mn-lt"/>
              </a:rPr>
              <a:t>理想情况下，随着输入规模的增长，编译器算法的复杂度一般是 </a:t>
            </a:r>
            <a:r>
              <a:rPr lang="en-US" altLang="zh-CN" sz="1100" dirty="0">
                <a:ea typeface="+mn-lt"/>
                <a:cs typeface="+mn-lt"/>
              </a:rPr>
              <a:t>O(n)</a:t>
            </a:r>
            <a:r>
              <a:rPr lang="zh-CN" altLang="en-US" sz="1100">
                <a:ea typeface="+mn-lt"/>
                <a:cs typeface="+mn-lt"/>
              </a:rPr>
              <a:t>。所以如果要处理大量的数据，内存访问速度对于性能来说就格外重要了。越少的数据转换次数（以及越少的数据转换形态）意味着越快的编译器。</a:t>
            </a:r>
            <a:endParaRPr lang="zh-CN" altLang="en-US" sz="1100">
              <a:ea typeface="+mn-lt"/>
              <a:cs typeface="+mn-lt"/>
            </a:endParaRPr>
          </a:p>
          <a:p>
            <a:pPr marL="0" indent="0">
              <a:buNone/>
            </a:pPr>
            <a:r>
              <a:rPr lang="zh-CN" altLang="en-US" sz="1100">
                <a:ea typeface="+mn-lt"/>
                <a:cs typeface="+mn-lt"/>
              </a:rPr>
              <a:t>举个例子，</a:t>
            </a:r>
            <a:r>
              <a:rPr lang="en-US" altLang="zh-CN" sz="1100" dirty="0" err="1">
                <a:ea typeface="+mn-lt"/>
                <a:cs typeface="+mn-lt"/>
              </a:rPr>
              <a:t>esbuild</a:t>
            </a:r>
            <a:r>
              <a:rPr lang="zh-CN" altLang="en-US" sz="1100">
                <a:ea typeface="+mn-lt"/>
                <a:cs typeface="+mn-lt"/>
              </a:rPr>
              <a:t> 只会 </a:t>
            </a:r>
            <a:r>
              <a:rPr lang="en-US" altLang="zh-CN" sz="1100" dirty="0">
                <a:ea typeface="+mn-lt"/>
                <a:cs typeface="+mn-lt"/>
              </a:rPr>
              <a:t>3</a:t>
            </a:r>
            <a:r>
              <a:rPr lang="zh-CN" altLang="en-US" sz="1100">
                <a:ea typeface="+mn-lt"/>
                <a:cs typeface="+mn-lt"/>
              </a:rPr>
              <a:t> 次接触 </a:t>
            </a:r>
            <a:r>
              <a:rPr lang="en-US" altLang="zh-CN" sz="1100" dirty="0">
                <a:ea typeface="+mn-lt"/>
                <a:cs typeface="+mn-lt"/>
              </a:rPr>
              <a:t>JS</a:t>
            </a:r>
            <a:r>
              <a:rPr lang="zh-CN" altLang="en-US" sz="1100" dirty="0">
                <a:ea typeface="+mn-lt"/>
                <a:cs typeface="+mn-lt"/>
              </a:rPr>
              <a:t> </a:t>
            </a:r>
            <a:r>
              <a:rPr lang="en-US" altLang="zh-CN" sz="1100" dirty="0">
                <a:ea typeface="+mn-lt"/>
                <a:cs typeface="+mn-lt"/>
              </a:rPr>
              <a:t>AST</a:t>
            </a:r>
            <a:r>
              <a:rPr lang="zh-CN" altLang="en-US" sz="1100">
                <a:ea typeface="+mn-lt"/>
                <a:cs typeface="+mn-lt"/>
              </a:rPr>
              <a:t>（</a:t>
            </a:r>
            <a:r>
              <a:rPr lang="en-US" altLang="zh-CN" sz="1100" dirty="0">
                <a:ea typeface="+mn-lt"/>
                <a:cs typeface="+mn-lt"/>
              </a:rPr>
              <a:t>JS</a:t>
            </a:r>
            <a:r>
              <a:rPr lang="zh-CN" altLang="en-US" sz="1100">
                <a:ea typeface="+mn-lt"/>
                <a:cs typeface="+mn-lt"/>
              </a:rPr>
              <a:t> 抽象语法树）：</a:t>
            </a:r>
            <a:endParaRPr lang="zh-CN" altLang="en-US" sz="1100">
              <a:ea typeface="宋体"/>
              <a:cs typeface="Calibri" panose="020F0502020204030204"/>
            </a:endParaRPr>
          </a:p>
          <a:p>
            <a:pPr marL="0" indent="0">
              <a:buNone/>
            </a:pPr>
            <a:r>
              <a:rPr lang="zh-CN" altLang="en-US" sz="1100">
                <a:ea typeface="+mn-lt"/>
                <a:cs typeface="+mn-lt"/>
              </a:rPr>
              <a:t>一次是词法分析、语法分析、作用域设置以及声明标识符；</a:t>
            </a:r>
            <a:endParaRPr lang="zh-CN" altLang="en-US" sz="1100">
              <a:ea typeface="宋体"/>
              <a:cs typeface="Calibri" panose="020F0502020204030204"/>
            </a:endParaRPr>
          </a:p>
          <a:p>
            <a:pPr marL="0" indent="0">
              <a:buNone/>
            </a:pPr>
            <a:r>
              <a:rPr lang="zh-CN" altLang="en-US" sz="1100">
                <a:ea typeface="+mn-lt"/>
                <a:cs typeface="+mn-lt"/>
              </a:rPr>
              <a:t>一次是绑定符号、压缩语法、</a:t>
            </a:r>
            <a:r>
              <a:rPr lang="en-US" altLang="zh-CN" sz="1100" dirty="0">
                <a:ea typeface="+mn-lt"/>
                <a:cs typeface="+mn-lt"/>
              </a:rPr>
              <a:t>JSX/TS</a:t>
            </a:r>
            <a:r>
              <a:rPr lang="zh-CN" altLang="en-US" sz="1100">
                <a:ea typeface="+mn-lt"/>
                <a:cs typeface="+mn-lt"/>
              </a:rPr>
              <a:t> 转 </a:t>
            </a:r>
            <a:r>
              <a:rPr lang="en-US" altLang="zh-CN" sz="1100" dirty="0">
                <a:ea typeface="+mn-lt"/>
                <a:cs typeface="+mn-lt"/>
              </a:rPr>
              <a:t>JS</a:t>
            </a:r>
            <a:r>
              <a:rPr lang="zh-CN" altLang="en-US" sz="1100">
                <a:ea typeface="+mn-lt"/>
                <a:cs typeface="+mn-lt"/>
              </a:rPr>
              <a:t> 以及 </a:t>
            </a:r>
            <a:r>
              <a:rPr lang="en-US" altLang="zh-CN" sz="1100" dirty="0" err="1">
                <a:ea typeface="+mn-lt"/>
                <a:cs typeface="+mn-lt"/>
              </a:rPr>
              <a:t>ESNext</a:t>
            </a:r>
            <a:r>
              <a:rPr lang="zh-CN" altLang="en-US" sz="1100">
                <a:ea typeface="+mn-lt"/>
                <a:cs typeface="+mn-lt"/>
              </a:rPr>
              <a:t> 转 </a:t>
            </a:r>
            <a:r>
              <a:rPr lang="en-US" altLang="zh-CN" sz="1100" dirty="0">
                <a:ea typeface="+mn-lt"/>
                <a:cs typeface="+mn-lt"/>
              </a:rPr>
              <a:t>ES2015</a:t>
            </a:r>
            <a:r>
              <a:rPr lang="zh-CN" altLang="en-US" sz="1100">
                <a:ea typeface="+mn-lt"/>
                <a:cs typeface="+mn-lt"/>
              </a:rPr>
              <a:t>；</a:t>
            </a:r>
            <a:endParaRPr lang="zh-CN" altLang="en-US" sz="1100">
              <a:ea typeface="宋体"/>
              <a:cs typeface="Calibri" panose="020F0502020204030204"/>
            </a:endParaRPr>
          </a:p>
          <a:p>
            <a:pPr marL="0" indent="0">
              <a:buNone/>
            </a:pPr>
            <a:r>
              <a:rPr lang="zh-CN" altLang="en-US" sz="1100">
                <a:ea typeface="+mn-lt"/>
                <a:cs typeface="+mn-lt"/>
              </a:rPr>
              <a:t>一次是压缩标识符、压缩空格符、生成代码以及生成 </a:t>
            </a:r>
            <a:r>
              <a:rPr lang="en-US" altLang="zh-CN" sz="1100" dirty="0">
                <a:ea typeface="+mn-lt"/>
                <a:cs typeface="+mn-lt"/>
              </a:rPr>
              <a:t>Source</a:t>
            </a:r>
            <a:r>
              <a:rPr lang="zh-CN" altLang="en-US" sz="1100" dirty="0">
                <a:ea typeface="+mn-lt"/>
                <a:cs typeface="+mn-lt"/>
              </a:rPr>
              <a:t> </a:t>
            </a:r>
            <a:r>
              <a:rPr lang="en-US" altLang="zh-CN" sz="1100" dirty="0">
                <a:ea typeface="+mn-lt"/>
                <a:cs typeface="+mn-lt"/>
              </a:rPr>
              <a:t>Map</a:t>
            </a:r>
            <a:r>
              <a:rPr lang="zh-CN" altLang="en-US" sz="1100">
                <a:ea typeface="+mn-lt"/>
                <a:cs typeface="+mn-lt"/>
              </a:rPr>
              <a:t>；</a:t>
            </a:r>
            <a:endParaRPr lang="zh-CN" altLang="en-US" sz="1100">
              <a:ea typeface="宋体"/>
              <a:cs typeface="Calibri" panose="020F0502020204030204"/>
            </a:endParaRPr>
          </a:p>
          <a:p>
            <a:pPr marL="0" indent="0">
              <a:buNone/>
            </a:pPr>
            <a:r>
              <a:rPr lang="zh-CN" altLang="en-US" sz="1100">
                <a:ea typeface="+mn-lt"/>
                <a:cs typeface="+mn-lt"/>
              </a:rPr>
              <a:t>这样做最大程度地复用了 </a:t>
            </a:r>
            <a:r>
              <a:rPr lang="en-US" altLang="zh-CN" sz="1100" dirty="0">
                <a:ea typeface="+mn-lt"/>
                <a:cs typeface="+mn-lt"/>
              </a:rPr>
              <a:t>AST</a:t>
            </a:r>
            <a:r>
              <a:rPr lang="zh-CN" altLang="en-US" sz="1100">
                <a:ea typeface="+mn-lt"/>
                <a:cs typeface="+mn-lt"/>
              </a:rPr>
              <a:t> 数据。但其他打包器将以上这些步骤分离在不同的独立步骤中，而不是将他们集成、交叉起来。为了把各种库连接起来，往往要在各种数据形态间转来转去。</a:t>
            </a:r>
            <a:endParaRPr lang="zh-CN" altLang="en-US" sz="1100">
              <a:ea typeface="宋体"/>
              <a:cs typeface="Calibri" panose="020F0502020204030204"/>
            </a:endParaRPr>
          </a:p>
          <a:p>
            <a:pPr marL="0" indent="0">
              <a:buNone/>
            </a:pPr>
            <a:r>
              <a:rPr lang="zh-CN" altLang="en-US" sz="1100">
                <a:ea typeface="+mn-lt"/>
                <a:cs typeface="+mn-lt"/>
              </a:rPr>
              <a:t>比如：字符串 </a:t>
            </a:r>
            <a:r>
              <a:rPr lang="en-US" altLang="zh-CN" sz="1100" dirty="0">
                <a:ea typeface="+mn-lt"/>
                <a:cs typeface="+mn-lt"/>
              </a:rPr>
              <a:t>-&gt;</a:t>
            </a:r>
            <a:r>
              <a:rPr lang="zh-CN" altLang="en-US" sz="1100" dirty="0">
                <a:ea typeface="+mn-lt"/>
                <a:cs typeface="+mn-lt"/>
              </a:rPr>
              <a:t> </a:t>
            </a:r>
            <a:r>
              <a:rPr lang="en-US" altLang="zh-CN" sz="1100" dirty="0">
                <a:ea typeface="+mn-lt"/>
                <a:cs typeface="+mn-lt"/>
              </a:rPr>
              <a:t>TS</a:t>
            </a:r>
            <a:r>
              <a:rPr lang="zh-CN" altLang="en-US" sz="1100" dirty="0">
                <a:ea typeface="+mn-lt"/>
                <a:cs typeface="+mn-lt"/>
              </a:rPr>
              <a:t> </a:t>
            </a:r>
            <a:r>
              <a:rPr lang="en-US" altLang="zh-CN" sz="1100" dirty="0">
                <a:ea typeface="+mn-lt"/>
                <a:cs typeface="+mn-lt"/>
              </a:rPr>
              <a:t>-&gt;</a:t>
            </a:r>
            <a:r>
              <a:rPr lang="zh-CN" altLang="en-US" sz="1100" dirty="0">
                <a:ea typeface="+mn-lt"/>
                <a:cs typeface="+mn-lt"/>
              </a:rPr>
              <a:t> </a:t>
            </a:r>
            <a:r>
              <a:rPr lang="en-US" altLang="zh-CN" sz="1100" dirty="0">
                <a:ea typeface="+mn-lt"/>
                <a:cs typeface="+mn-lt"/>
              </a:rPr>
              <a:t>JS</a:t>
            </a:r>
            <a:r>
              <a:rPr lang="zh-CN" altLang="en-US" sz="1100" dirty="0">
                <a:ea typeface="+mn-lt"/>
                <a:cs typeface="+mn-lt"/>
              </a:rPr>
              <a:t> </a:t>
            </a:r>
            <a:r>
              <a:rPr lang="en-US" altLang="zh-CN" sz="1100" dirty="0">
                <a:ea typeface="+mn-lt"/>
                <a:cs typeface="+mn-lt"/>
              </a:rPr>
              <a:t>-&gt;</a:t>
            </a:r>
            <a:r>
              <a:rPr lang="zh-CN" altLang="en-US" sz="1100">
                <a:ea typeface="+mn-lt"/>
                <a:cs typeface="+mn-lt"/>
              </a:rPr>
              <a:t> 字符串，然后 字符串 </a:t>
            </a:r>
            <a:r>
              <a:rPr lang="en-US" altLang="zh-CN" sz="1100" dirty="0">
                <a:ea typeface="+mn-lt"/>
                <a:cs typeface="+mn-lt"/>
              </a:rPr>
              <a:t>-&gt;</a:t>
            </a:r>
            <a:r>
              <a:rPr lang="zh-CN" altLang="en-US" sz="1100" dirty="0">
                <a:ea typeface="+mn-lt"/>
                <a:cs typeface="+mn-lt"/>
              </a:rPr>
              <a:t> </a:t>
            </a:r>
            <a:r>
              <a:rPr lang="en-US" altLang="zh-CN" sz="1100" dirty="0">
                <a:ea typeface="+mn-lt"/>
                <a:cs typeface="+mn-lt"/>
              </a:rPr>
              <a:t>JS</a:t>
            </a:r>
            <a:r>
              <a:rPr lang="zh-CN" altLang="en-US" sz="1100" dirty="0">
                <a:ea typeface="+mn-lt"/>
                <a:cs typeface="+mn-lt"/>
              </a:rPr>
              <a:t> </a:t>
            </a:r>
            <a:r>
              <a:rPr lang="en-US" altLang="zh-CN" sz="1100" dirty="0">
                <a:ea typeface="+mn-lt"/>
                <a:cs typeface="+mn-lt"/>
              </a:rPr>
              <a:t>-&gt;</a:t>
            </a:r>
            <a:r>
              <a:rPr lang="zh-CN" altLang="en-US" sz="1100">
                <a:ea typeface="+mn-lt"/>
                <a:cs typeface="+mn-lt"/>
              </a:rPr>
              <a:t> 旧版 </a:t>
            </a:r>
            <a:r>
              <a:rPr lang="en-US" altLang="zh-CN" sz="1100" dirty="0">
                <a:ea typeface="+mn-lt"/>
                <a:cs typeface="+mn-lt"/>
              </a:rPr>
              <a:t>JS</a:t>
            </a:r>
            <a:r>
              <a:rPr lang="zh-CN" altLang="en-US" sz="1100">
                <a:ea typeface="+mn-lt"/>
                <a:cs typeface="+mn-lt"/>
              </a:rPr>
              <a:t> 语法 </a:t>
            </a:r>
            <a:r>
              <a:rPr lang="en-US" altLang="zh-CN" sz="1100" dirty="0">
                <a:ea typeface="+mn-lt"/>
                <a:cs typeface="+mn-lt"/>
              </a:rPr>
              <a:t>-&gt;</a:t>
            </a:r>
            <a:r>
              <a:rPr lang="zh-CN" altLang="en-US" sz="1100">
                <a:ea typeface="+mn-lt"/>
                <a:cs typeface="+mn-lt"/>
              </a:rPr>
              <a:t> 字符串，再然后 字符串 </a:t>
            </a:r>
            <a:r>
              <a:rPr lang="en-US" altLang="zh-CN" sz="1100" dirty="0">
                <a:ea typeface="+mn-lt"/>
                <a:cs typeface="+mn-lt"/>
              </a:rPr>
              <a:t>-&gt;</a:t>
            </a:r>
            <a:r>
              <a:rPr lang="zh-CN" altLang="en-US" sz="1100" dirty="0">
                <a:ea typeface="+mn-lt"/>
                <a:cs typeface="+mn-lt"/>
              </a:rPr>
              <a:t> </a:t>
            </a:r>
            <a:r>
              <a:rPr lang="en-US" altLang="zh-CN" sz="1100" dirty="0">
                <a:ea typeface="+mn-lt"/>
                <a:cs typeface="+mn-lt"/>
              </a:rPr>
              <a:t>JS</a:t>
            </a:r>
            <a:r>
              <a:rPr lang="zh-CN" altLang="en-US" sz="1100" dirty="0">
                <a:ea typeface="+mn-lt"/>
                <a:cs typeface="+mn-lt"/>
              </a:rPr>
              <a:t> </a:t>
            </a:r>
            <a:r>
              <a:rPr lang="en-US" altLang="zh-CN" sz="1100" dirty="0">
                <a:ea typeface="+mn-lt"/>
                <a:cs typeface="+mn-lt"/>
              </a:rPr>
              <a:t>-&gt;</a:t>
            </a:r>
            <a:r>
              <a:rPr lang="zh-CN" altLang="en-US" sz="1100">
                <a:ea typeface="+mn-lt"/>
                <a:cs typeface="+mn-lt"/>
              </a:rPr>
              <a:t> 压缩了的 </a:t>
            </a:r>
            <a:r>
              <a:rPr lang="en-US" altLang="zh-CN" sz="1100" dirty="0">
                <a:ea typeface="+mn-lt"/>
                <a:cs typeface="+mn-lt"/>
              </a:rPr>
              <a:t>JS</a:t>
            </a:r>
            <a:r>
              <a:rPr lang="zh-CN" altLang="en-US" sz="1100" dirty="0">
                <a:ea typeface="+mn-lt"/>
                <a:cs typeface="+mn-lt"/>
              </a:rPr>
              <a:t> </a:t>
            </a:r>
            <a:r>
              <a:rPr lang="en-US" altLang="zh-CN" sz="1100" dirty="0">
                <a:ea typeface="+mn-lt"/>
                <a:cs typeface="+mn-lt"/>
              </a:rPr>
              <a:t>-&gt;</a:t>
            </a:r>
            <a:r>
              <a:rPr lang="zh-CN" altLang="en-US" sz="1100">
                <a:ea typeface="+mn-lt"/>
                <a:cs typeface="+mn-lt"/>
              </a:rPr>
              <a:t> 字符串。</a:t>
            </a:r>
            <a:endParaRPr lang="zh-CN" altLang="en-US" sz="1100">
              <a:ea typeface="宋体"/>
              <a:cs typeface="Calibri" panose="020F0502020204030204"/>
            </a:endParaRPr>
          </a:p>
          <a:p>
            <a:pPr marL="0" indent="0">
              <a:buNone/>
            </a:pPr>
            <a:r>
              <a:rPr lang="zh-CN" altLang="en-US" sz="1100">
                <a:ea typeface="+mn-lt"/>
                <a:cs typeface="+mn-lt"/>
              </a:rPr>
              <a:t>这会消耗更多的内存空间，而且执行起来还更慢。</a:t>
            </a:r>
            <a:endParaRPr lang="zh-CN" altLang="en-US" sz="1100">
              <a:ea typeface="+mn-lt"/>
              <a:cs typeface="+mn-lt"/>
            </a:endParaRPr>
          </a:p>
          <a:p>
            <a:pPr marL="0" indent="0">
              <a:buNone/>
            </a:pPr>
            <a:r>
              <a:rPr lang="zh-CN" altLang="en-US" sz="1100">
                <a:solidFill>
                  <a:srgbClr val="FF0000"/>
                </a:solidFill>
                <a:ea typeface="+mn-lt"/>
                <a:cs typeface="+mn-lt"/>
              </a:rPr>
              <a:t>缺点</a:t>
            </a:r>
            <a:r>
              <a:rPr lang="zh-CN" altLang="en-US" sz="1100">
                <a:solidFill>
                  <a:schemeClr val="bg2">
                    <a:lumMod val="90000"/>
                  </a:schemeClr>
                </a:solidFill>
                <a:ea typeface="+mn-lt"/>
                <a:cs typeface="+mn-lt"/>
              </a:rPr>
              <a:t>：</a:t>
            </a:r>
            <a:r>
              <a:rPr lang="zh-CN" sz="1100">
                <a:solidFill>
                  <a:schemeClr val="bg2">
                    <a:lumMod val="90000"/>
                  </a:schemeClr>
                </a:solidFill>
                <a:ea typeface="+mn-lt"/>
                <a:cs typeface="+mn-lt"/>
              </a:rPr>
              <a:t>防止暴露过多的 api 而影响性能；</a:t>
            </a:r>
            <a:r>
              <a:rPr lang="zh-CN" altLang="en-US" sz="1100">
                <a:solidFill>
                  <a:schemeClr val="bg2">
                    <a:lumMod val="90000"/>
                  </a:schemeClr>
                </a:solidFill>
                <a:ea typeface="+mn-lt"/>
                <a:cs typeface="+mn-lt"/>
              </a:rPr>
              <a:t>为了保证 </a:t>
            </a:r>
            <a:r>
              <a:rPr lang="en-US" altLang="zh-CN" sz="1100" dirty="0" err="1">
                <a:solidFill>
                  <a:schemeClr val="bg2">
                    <a:lumMod val="90000"/>
                  </a:schemeClr>
                </a:solidFill>
                <a:ea typeface="+mn-lt"/>
                <a:cs typeface="+mn-lt"/>
              </a:rPr>
              <a:t>esbuild</a:t>
            </a:r>
            <a:r>
              <a:rPr lang="zh-CN" altLang="en-US" sz="1100">
                <a:solidFill>
                  <a:schemeClr val="bg2">
                    <a:lumMod val="90000"/>
                  </a:schemeClr>
                </a:solidFill>
                <a:ea typeface="+mn-lt"/>
                <a:cs typeface="+mn-lt"/>
              </a:rPr>
              <a:t> 的编译效率，</a:t>
            </a:r>
            <a:r>
              <a:rPr lang="en-US" altLang="zh-CN" sz="1100" dirty="0" err="1">
                <a:solidFill>
                  <a:schemeClr val="bg2">
                    <a:lumMod val="90000"/>
                  </a:schemeClr>
                </a:solidFill>
                <a:ea typeface="+mn-lt"/>
                <a:cs typeface="+mn-lt"/>
              </a:rPr>
              <a:t>esbuild</a:t>
            </a:r>
            <a:r>
              <a:rPr lang="zh-CN" altLang="en-US" sz="1100">
                <a:solidFill>
                  <a:schemeClr val="bg2">
                    <a:lumMod val="90000"/>
                  </a:schemeClr>
                </a:solidFill>
                <a:ea typeface="+mn-lt"/>
                <a:cs typeface="+mn-lt"/>
              </a:rPr>
              <a:t> 没有提供 </a:t>
            </a:r>
            <a:r>
              <a:rPr lang="en-US" altLang="zh-CN" sz="1100" dirty="0">
                <a:solidFill>
                  <a:schemeClr val="bg2">
                    <a:lumMod val="90000"/>
                  </a:schemeClr>
                </a:solidFill>
                <a:ea typeface="+mn-lt"/>
                <a:cs typeface="+mn-lt"/>
              </a:rPr>
              <a:t>AST</a:t>
            </a:r>
            <a:r>
              <a:rPr lang="zh-CN" altLang="en-US" sz="1100" dirty="0">
                <a:solidFill>
                  <a:schemeClr val="bg2">
                    <a:lumMod val="90000"/>
                  </a:schemeClr>
                </a:solidFill>
                <a:ea typeface="+mn-lt"/>
                <a:cs typeface="+mn-lt"/>
              </a:rPr>
              <a:t> 的操作能力。所以一些通过 </a:t>
            </a:r>
            <a:r>
              <a:rPr lang="en-US" altLang="zh-CN" sz="1100" dirty="0">
                <a:solidFill>
                  <a:schemeClr val="bg2">
                    <a:lumMod val="90000"/>
                  </a:schemeClr>
                </a:solidFill>
                <a:ea typeface="+mn-lt"/>
                <a:cs typeface="+mn-lt"/>
              </a:rPr>
              <a:t>AST</a:t>
            </a:r>
            <a:r>
              <a:rPr lang="zh-CN" altLang="en-US" sz="1100" dirty="0">
                <a:solidFill>
                  <a:schemeClr val="bg2">
                    <a:lumMod val="90000"/>
                  </a:schemeClr>
                </a:solidFill>
                <a:ea typeface="+mn-lt"/>
                <a:cs typeface="+mn-lt"/>
              </a:rPr>
              <a:t> 处理代码的 </a:t>
            </a:r>
            <a:r>
              <a:rPr lang="en-US" altLang="zh-CN" sz="1100" dirty="0">
                <a:solidFill>
                  <a:schemeClr val="bg2">
                    <a:lumMod val="90000"/>
                  </a:schemeClr>
                </a:solidFill>
                <a:ea typeface="+mn-lt"/>
                <a:cs typeface="+mn-lt"/>
              </a:rPr>
              <a:t>babel-plugin</a:t>
            </a:r>
            <a:r>
              <a:rPr lang="zh-CN" altLang="en-US" sz="1100">
                <a:solidFill>
                  <a:schemeClr val="bg2">
                    <a:lumMod val="90000"/>
                  </a:schemeClr>
                </a:solidFill>
                <a:ea typeface="+mn-lt"/>
                <a:cs typeface="+mn-lt"/>
              </a:rPr>
              <a:t> 没有很好的方法过渡到 </a:t>
            </a:r>
            <a:r>
              <a:rPr lang="en-US" altLang="zh-CN" sz="1100" dirty="0" err="1">
                <a:solidFill>
                  <a:schemeClr val="bg2">
                    <a:lumMod val="90000"/>
                  </a:schemeClr>
                </a:solidFill>
                <a:ea typeface="+mn-lt"/>
                <a:cs typeface="+mn-lt"/>
              </a:rPr>
              <a:t>esbuild</a:t>
            </a:r>
            <a:r>
              <a:rPr lang="zh-CN" altLang="en-US" sz="1100">
                <a:solidFill>
                  <a:schemeClr val="bg2">
                    <a:lumMod val="90000"/>
                  </a:schemeClr>
                </a:solidFill>
                <a:ea typeface="+mn-lt"/>
                <a:cs typeface="+mn-lt"/>
              </a:rPr>
              <a:t> 中</a:t>
            </a:r>
            <a:endParaRPr lang="zh-CN" altLang="en-US" sz="1100">
              <a:solidFill>
                <a:schemeClr val="bg2">
                  <a:lumMod val="90000"/>
                </a:schemeClr>
              </a:solidFill>
              <a:ea typeface="宋体"/>
              <a:cs typeface="+mn-lt"/>
            </a:endParaRPr>
          </a:p>
          <a:p>
            <a:endParaRPr lang="en-US" altLang="zh-CN" sz="1100">
              <a:solidFill>
                <a:srgbClr val="000000"/>
              </a:solidFill>
              <a:ea typeface="宋体"/>
              <a:cs typeface="Calibri" panose="020F0502020204030204"/>
            </a:endParaRPr>
          </a:p>
        </p:txBody>
      </p:sp>
      <p:sp>
        <p:nvSpPr>
          <p:cNvPr id="41" name="Isosceles Triangle 29"/>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1"/>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6"/>
          <p:cNvPicPr>
            <a:picLocks noChangeAspect="1"/>
          </p:cNvPicPr>
          <p:nvPr/>
        </p:nvPicPr>
        <p:blipFill>
          <a:blip r:embed="rId1"/>
          <a:stretch>
            <a:fillRect/>
          </a:stretch>
        </p:blipFill>
        <p:spPr>
          <a:xfrm>
            <a:off x="6580324" y="248493"/>
            <a:ext cx="4645697" cy="6500403"/>
          </a:xfrm>
          <a:prstGeom prst="rect">
            <a:avLst/>
          </a:prstGeom>
        </p:spPr>
      </p:pic>
      <p:grpSp>
        <p:nvGrpSpPr>
          <p:cNvPr id="43" name="Group 33"/>
          <p:cNvGrpSpPr>
            <a:grpSpLocks noGrp="1" noRot="1" noChangeAspect="1" noMove="1" noResize="1" noUngrp="1"/>
          </p:cNvGrpSpPr>
          <p:nvPr/>
        </p:nvGrpSpPr>
        <p:grpSpPr>
          <a:xfrm>
            <a:off x="11094720" y="0"/>
            <a:ext cx="1097280" cy="1097280"/>
            <a:chOff x="11094720" y="0"/>
            <a:chExt cx="1097280" cy="1097280"/>
          </a:xfrm>
        </p:grpSpPr>
        <p:sp>
          <p:nvSpPr>
            <p:cNvPr id="44" name="Isosceles Triangle 34"/>
            <p:cNvSpPr/>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5"/>
            <p:cNvSpPr/>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618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noGrp="1" noRot="1" noChangeAspect="1" noMove="1" noResize="1" noEditPoints="1" noAdjustHandles="1" noChangeArrowheads="1" noChangeShapeType="1" noTextEdit="1"/>
          </p:cNvSpPr>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871220" y="860028"/>
            <a:ext cx="6006192" cy="1324907"/>
          </a:xfrm>
        </p:spPr>
        <p:txBody>
          <a:bodyPr>
            <a:normAutofit/>
          </a:bodyPr>
          <a:lstStyle/>
          <a:p>
            <a:r>
              <a:rPr lang="zh-CN">
                <a:solidFill>
                  <a:srgbClr val="61848A"/>
                </a:solidFill>
              </a:rPr>
              <a:t>架构优势(原理)</a:t>
            </a:r>
            <a:endParaRPr lang="zh-CN">
              <a:solidFill>
                <a:srgbClr val="61848A"/>
              </a:solidFill>
            </a:endParaRPr>
          </a:p>
        </p:txBody>
      </p:sp>
      <p:sp>
        <p:nvSpPr>
          <p:cNvPr id="3" name="内容占位符 2"/>
          <p:cNvSpPr>
            <a:spLocks noGrp="1"/>
          </p:cNvSpPr>
          <p:nvPr>
            <p:ph idx="1"/>
          </p:nvPr>
        </p:nvSpPr>
        <p:spPr>
          <a:xfrm>
            <a:off x="871220" y="1854376"/>
            <a:ext cx="6006192" cy="4322586"/>
          </a:xfrm>
        </p:spPr>
        <p:txBody>
          <a:bodyPr vert="horz" lIns="91440" tIns="45720" rIns="91440" bIns="45720" rtlCol="0" anchor="t">
            <a:normAutofit fontScale="85000" lnSpcReduction="10000"/>
          </a:bodyPr>
          <a:lstStyle/>
          <a:p>
            <a:r>
              <a:rPr lang="zh-CN" altLang="en-US" sz="1300" b="1">
                <a:solidFill>
                  <a:schemeClr val="accent1"/>
                </a:solidFill>
                <a:ea typeface="+mn-lt"/>
                <a:cs typeface="+mn-lt"/>
              </a:rPr>
              <a:t>3：并</a:t>
            </a:r>
            <a:r>
              <a:rPr lang="zh-CN" sz="1300" b="1">
                <a:solidFill>
                  <a:schemeClr val="accent1"/>
                </a:solidFill>
                <a:ea typeface="+mn-lt"/>
                <a:cs typeface="+mn-lt"/>
              </a:rPr>
              <a:t>行性被大量使用</a:t>
            </a:r>
            <a:endParaRPr lang="zh-CN" sz="1300" b="1">
              <a:solidFill>
                <a:schemeClr val="accent1"/>
              </a:solidFill>
              <a:ea typeface="+mn-lt"/>
              <a:cs typeface="+mn-lt"/>
            </a:endParaRPr>
          </a:p>
          <a:p>
            <a:pPr>
              <a:lnSpc>
                <a:spcPct val="170000"/>
              </a:lnSpc>
            </a:pPr>
            <a:r>
              <a:rPr lang="zh-CN" altLang="en-US" sz="1300">
                <a:solidFill>
                  <a:srgbClr val="61848A"/>
                </a:solidFill>
                <a:ea typeface="+mn-lt"/>
                <a:cs typeface="+mn-lt"/>
              </a:rPr>
              <a:t>现在基本一个CPU具有多个计算引擎</a:t>
            </a:r>
            <a:r>
              <a:rPr lang="en-US" altLang="zh-CN" sz="1300" dirty="0">
                <a:solidFill>
                  <a:srgbClr val="61848A"/>
                </a:solidFill>
                <a:ea typeface="+mn-lt"/>
                <a:cs typeface="+mn-lt"/>
              </a:rPr>
              <a:t>(</a:t>
            </a:r>
            <a:r>
              <a:rPr lang="zh-CN" altLang="en-US" sz="1300">
                <a:solidFill>
                  <a:srgbClr val="61848A"/>
                </a:solidFill>
                <a:ea typeface="+mn-lt"/>
                <a:cs typeface="+mn-lt"/>
              </a:rPr>
              <a:t>内核</a:t>
            </a:r>
            <a:r>
              <a:rPr lang="en-US" altLang="zh-CN" sz="1300" dirty="0">
                <a:solidFill>
                  <a:srgbClr val="61848A"/>
                </a:solidFill>
                <a:ea typeface="+mn-lt"/>
                <a:cs typeface="+mn-lt"/>
              </a:rPr>
              <a:t>)  </a:t>
            </a:r>
            <a:r>
              <a:rPr lang="zh-CN" sz="1300">
                <a:solidFill>
                  <a:srgbClr val="61848A"/>
                </a:solidFill>
                <a:ea typeface="+mn-lt"/>
                <a:cs typeface="+mn-lt"/>
              </a:rPr>
              <a:t>由于所有线程都共享内存，那么打包时，如果不同的入口文件引了相同的 JS 库，这部分工作很轻松地就被共享了  所以并行处理是一个很受欢迎的点。</a:t>
            </a:r>
            <a:endParaRPr lang="zh-CN" altLang="en-US" sz="1300">
              <a:solidFill>
                <a:srgbClr val="61848A"/>
              </a:solidFill>
              <a:ea typeface="宋体"/>
              <a:cs typeface="Calibri" panose="020F0502020204030204"/>
            </a:endParaRPr>
          </a:p>
          <a:p>
            <a:r>
              <a:rPr lang="en-US" altLang="zh-CN" sz="1300" dirty="0">
                <a:solidFill>
                  <a:schemeClr val="accent1"/>
                </a:solidFill>
                <a:ea typeface="宋体"/>
                <a:cs typeface="Calibri" panose="020F0502020204030204"/>
              </a:rPr>
              <a:t>4：</a:t>
            </a:r>
            <a:r>
              <a:rPr lang="en-US" sz="1300" dirty="0">
                <a:solidFill>
                  <a:schemeClr val="accent1"/>
                </a:solidFill>
                <a:ea typeface="+mn-lt"/>
                <a:cs typeface="+mn-lt"/>
              </a:rPr>
              <a:t>esbuild </a:t>
            </a:r>
            <a:r>
              <a:rPr lang="en-US" sz="1300" dirty="0" err="1">
                <a:solidFill>
                  <a:schemeClr val="accent1"/>
                </a:solidFill>
                <a:ea typeface="+mn-lt"/>
                <a:cs typeface="+mn-lt"/>
              </a:rPr>
              <a:t>中的所有内容都是从头开始编写的</a:t>
            </a:r>
            <a:r>
              <a:rPr lang="en-US" sz="1300" dirty="0">
                <a:solidFill>
                  <a:schemeClr val="accent1"/>
                </a:solidFill>
                <a:ea typeface="+mn-lt"/>
                <a:cs typeface="+mn-lt"/>
              </a:rPr>
              <a:t>。</a:t>
            </a:r>
            <a:endParaRPr lang="zh-CN" sz="1300" dirty="0">
              <a:solidFill>
                <a:schemeClr val="accent1"/>
              </a:solidFill>
              <a:ea typeface="宋体"/>
              <a:cs typeface="Calibri" panose="020F0502020204030204"/>
            </a:endParaRPr>
          </a:p>
          <a:p>
            <a:pPr marL="342900" indent="-342900">
              <a:lnSpc>
                <a:spcPct val="160000"/>
              </a:lnSpc>
            </a:pPr>
            <a:r>
              <a:rPr lang="en-US" sz="1300" dirty="0" err="1">
                <a:solidFill>
                  <a:srgbClr val="61848A"/>
                </a:solidFill>
                <a:ea typeface="+mn-lt"/>
                <a:cs typeface="+mn-lt"/>
              </a:rPr>
              <a:t>举个例子，很多打包器都直接采用官方提供的</a:t>
            </a:r>
            <a:r>
              <a:rPr lang="en-US" sz="1300" dirty="0">
                <a:solidFill>
                  <a:srgbClr val="61848A"/>
                </a:solidFill>
                <a:ea typeface="+mn-lt"/>
                <a:cs typeface="+mn-lt"/>
              </a:rPr>
              <a:t> TypeScript </a:t>
            </a:r>
            <a:r>
              <a:rPr lang="en-US" sz="1300" dirty="0" err="1">
                <a:solidFill>
                  <a:srgbClr val="61848A"/>
                </a:solidFill>
                <a:ea typeface="+mn-lt"/>
                <a:cs typeface="+mn-lt"/>
              </a:rPr>
              <a:t>编译器（TypeScript</a:t>
            </a:r>
            <a:r>
              <a:rPr lang="en-US" sz="1300" dirty="0">
                <a:solidFill>
                  <a:srgbClr val="61848A"/>
                </a:solidFill>
                <a:ea typeface="+mn-lt"/>
                <a:cs typeface="+mn-lt"/>
              </a:rPr>
              <a:t> </a:t>
            </a:r>
            <a:r>
              <a:rPr lang="en-US" sz="1300" dirty="0" err="1">
                <a:solidFill>
                  <a:srgbClr val="61848A"/>
                </a:solidFill>
                <a:ea typeface="+mn-lt"/>
                <a:cs typeface="+mn-lt"/>
              </a:rPr>
              <a:t>Compiler）作为自己的一个解析模块。但它是基于</a:t>
            </a:r>
            <a:r>
              <a:rPr lang="en-US" sz="1300" dirty="0">
                <a:solidFill>
                  <a:srgbClr val="61848A"/>
                </a:solidFill>
                <a:ea typeface="+mn-lt"/>
                <a:cs typeface="+mn-lt"/>
              </a:rPr>
              <a:t> TS </a:t>
            </a:r>
            <a:r>
              <a:rPr lang="en-US" sz="1300" dirty="0" err="1">
                <a:solidFill>
                  <a:srgbClr val="61848A"/>
                </a:solidFill>
                <a:ea typeface="+mn-lt"/>
                <a:cs typeface="+mn-lt"/>
              </a:rPr>
              <a:t>编译器团队自己的研发目标的，而性能并不是人家的首要目标。官方</a:t>
            </a:r>
            <a:r>
              <a:rPr lang="en-US" sz="1300" dirty="0">
                <a:solidFill>
                  <a:srgbClr val="61848A"/>
                </a:solidFill>
                <a:ea typeface="+mn-lt"/>
                <a:cs typeface="+mn-lt"/>
              </a:rPr>
              <a:t> TS </a:t>
            </a:r>
            <a:r>
              <a:rPr lang="en-US" sz="1300" dirty="0" err="1">
                <a:solidFill>
                  <a:srgbClr val="61848A"/>
                </a:solidFill>
                <a:ea typeface="+mn-lt"/>
                <a:cs typeface="+mn-lt"/>
              </a:rPr>
              <a:t>编译器大量使用了</a:t>
            </a:r>
            <a:r>
              <a:rPr lang="en-US" sz="1300" dirty="0">
                <a:solidFill>
                  <a:srgbClr val="61848A"/>
                </a:solidFill>
                <a:ea typeface="+mn-lt"/>
                <a:cs typeface="+mn-lt"/>
              </a:rPr>
              <a:t> </a:t>
            </a:r>
            <a:r>
              <a:rPr lang="en-US" sz="1300" dirty="0">
                <a:solidFill>
                  <a:srgbClr val="61848A"/>
                </a:solidFill>
                <a:ea typeface="+mn-lt"/>
                <a:cs typeface="+mn-lt"/>
                <a:hlinkClick r:id="rId1"/>
              </a:rPr>
              <a:t>megamorphic object shapes</a:t>
            </a:r>
            <a:r>
              <a:rPr lang="en-US" sz="1300" dirty="0">
                <a:solidFill>
                  <a:srgbClr val="61848A"/>
                </a:solidFill>
                <a:ea typeface="+mn-lt"/>
                <a:cs typeface="+mn-lt"/>
              </a:rPr>
              <a:t> </a:t>
            </a:r>
            <a:r>
              <a:rPr lang="en-US" sz="1300" dirty="0" err="1">
                <a:solidFill>
                  <a:srgbClr val="61848A"/>
                </a:solidFill>
                <a:ea typeface="+mn-lt"/>
                <a:cs typeface="+mn-lt"/>
              </a:rPr>
              <a:t>和非必要的</a:t>
            </a:r>
            <a:r>
              <a:rPr lang="en-US" sz="1300" dirty="0">
                <a:solidFill>
                  <a:srgbClr val="61848A"/>
                </a:solidFill>
                <a:ea typeface="+mn-lt"/>
                <a:cs typeface="+mn-lt"/>
              </a:rPr>
              <a:t> </a:t>
            </a:r>
            <a:r>
              <a:rPr lang="en-US" sz="1300" dirty="0">
                <a:solidFill>
                  <a:srgbClr val="61848A"/>
                </a:solidFill>
                <a:ea typeface="+mn-lt"/>
                <a:cs typeface="+mn-lt"/>
                <a:hlinkClick r:id="rId2"/>
              </a:rPr>
              <a:t>动态属性访问</a:t>
            </a:r>
            <a:r>
              <a:rPr lang="en-US" sz="1300" dirty="0">
                <a:solidFill>
                  <a:srgbClr val="61848A"/>
                </a:solidFill>
                <a:ea typeface="+mn-lt"/>
                <a:cs typeface="+mn-lt"/>
              </a:rPr>
              <a:t>，</a:t>
            </a:r>
            <a:r>
              <a:rPr lang="en-US" sz="1300" dirty="0" err="1">
                <a:solidFill>
                  <a:srgbClr val="61848A"/>
                </a:solidFill>
                <a:ea typeface="+mn-lt"/>
                <a:cs typeface="+mn-lt"/>
              </a:rPr>
              <a:t>这两个是众所周知的</a:t>
            </a:r>
            <a:r>
              <a:rPr lang="en-US" sz="1300" dirty="0">
                <a:solidFill>
                  <a:srgbClr val="61848A"/>
                </a:solidFill>
                <a:ea typeface="+mn-lt"/>
                <a:cs typeface="+mn-lt"/>
              </a:rPr>
              <a:t> JS </a:t>
            </a:r>
            <a:r>
              <a:rPr lang="en-US" sz="1300" dirty="0" err="1">
                <a:solidFill>
                  <a:srgbClr val="61848A"/>
                </a:solidFill>
                <a:ea typeface="+mn-lt"/>
                <a:cs typeface="+mn-lt"/>
              </a:rPr>
              <a:t>减速坑。另外即便类型检测被禁用掉，TS</a:t>
            </a:r>
            <a:r>
              <a:rPr lang="en-US" sz="1300" dirty="0">
                <a:solidFill>
                  <a:srgbClr val="61848A"/>
                </a:solidFill>
                <a:ea typeface="+mn-lt"/>
                <a:cs typeface="+mn-lt"/>
              </a:rPr>
              <a:t> </a:t>
            </a:r>
            <a:r>
              <a:rPr lang="en-US" sz="1300" dirty="0" err="1">
                <a:solidFill>
                  <a:srgbClr val="61848A"/>
                </a:solidFill>
                <a:ea typeface="+mn-lt"/>
                <a:cs typeface="+mn-lt"/>
              </a:rPr>
              <a:t>解析器似乎仍然会执行类型检测。以上这些问题在</a:t>
            </a:r>
            <a:r>
              <a:rPr lang="en-US" sz="1300" dirty="0">
                <a:solidFill>
                  <a:srgbClr val="61848A"/>
                </a:solidFill>
                <a:ea typeface="+mn-lt"/>
                <a:cs typeface="+mn-lt"/>
              </a:rPr>
              <a:t> </a:t>
            </a:r>
            <a:r>
              <a:rPr lang="en-US" sz="1300" dirty="0" err="1">
                <a:solidFill>
                  <a:srgbClr val="61848A"/>
                </a:solidFill>
                <a:ea typeface="+mn-lt"/>
                <a:cs typeface="+mn-lt"/>
              </a:rPr>
              <a:t>esbuild</a:t>
            </a:r>
            <a:r>
              <a:rPr lang="en-US" sz="1300" dirty="0">
                <a:solidFill>
                  <a:srgbClr val="61848A"/>
                </a:solidFill>
                <a:ea typeface="+mn-lt"/>
                <a:cs typeface="+mn-lt"/>
              </a:rPr>
              <a:t> </a:t>
            </a:r>
            <a:r>
              <a:rPr lang="en-US" sz="1300" dirty="0" err="1">
                <a:solidFill>
                  <a:srgbClr val="61848A"/>
                </a:solidFill>
                <a:ea typeface="+mn-lt"/>
                <a:cs typeface="+mn-lt"/>
              </a:rPr>
              <a:t>自己的</a:t>
            </a:r>
            <a:r>
              <a:rPr lang="en-US" sz="1300" dirty="0">
                <a:solidFill>
                  <a:srgbClr val="61848A"/>
                </a:solidFill>
                <a:ea typeface="+mn-lt"/>
                <a:cs typeface="+mn-lt"/>
              </a:rPr>
              <a:t> TS </a:t>
            </a:r>
            <a:r>
              <a:rPr lang="en-US" sz="1300" dirty="0" err="1">
                <a:solidFill>
                  <a:srgbClr val="61848A"/>
                </a:solidFill>
                <a:ea typeface="+mn-lt"/>
                <a:cs typeface="+mn-lt"/>
              </a:rPr>
              <a:t>解析模块都不会出现</a:t>
            </a:r>
            <a:r>
              <a:rPr lang="en-US" sz="1300" dirty="0">
                <a:solidFill>
                  <a:srgbClr val="61848A"/>
                </a:solidFill>
                <a:ea typeface="+mn-lt"/>
                <a:cs typeface="+mn-lt"/>
              </a:rPr>
              <a:t>。</a:t>
            </a:r>
            <a:r>
              <a:rPr lang="en-US" sz="1300" dirty="0">
                <a:solidFill>
                  <a:schemeClr val="accent1"/>
                </a:solidFill>
                <a:ea typeface="+mn-lt"/>
                <a:cs typeface="+mn-lt"/>
              </a:rPr>
              <a:t>(</a:t>
            </a:r>
            <a:r>
              <a:rPr lang="en-US" sz="1300" dirty="0" err="1">
                <a:solidFill>
                  <a:schemeClr val="accent1"/>
                </a:solidFill>
                <a:ea typeface="+mn-lt"/>
                <a:cs typeface="+mn-lt"/>
              </a:rPr>
              <a:t>ts</a:t>
            </a:r>
            <a:r>
              <a:rPr lang="en-US" sz="1300" dirty="0">
                <a:solidFill>
                  <a:schemeClr val="accent1"/>
                </a:solidFill>
                <a:ea typeface="+mn-lt"/>
                <a:cs typeface="+mn-lt"/>
              </a:rPr>
              <a:t> compiler 之 </a:t>
            </a:r>
            <a:r>
              <a:rPr lang="en-US" sz="1300" dirty="0" err="1">
                <a:solidFill>
                  <a:schemeClr val="accent1"/>
                </a:solidFill>
                <a:ea typeface="+mn-lt"/>
                <a:cs typeface="+mn-lt"/>
              </a:rPr>
              <a:t>createProgram</a:t>
            </a:r>
            <a:r>
              <a:rPr lang="en-US" sz="1300" dirty="0">
                <a:solidFill>
                  <a:schemeClr val="accent1"/>
                </a:solidFill>
                <a:ea typeface="+mn-lt"/>
                <a:cs typeface="+mn-lt"/>
              </a:rPr>
              <a:t> 和 </a:t>
            </a:r>
            <a:r>
              <a:rPr lang="en-US" sz="1300" dirty="0" err="1">
                <a:solidFill>
                  <a:schemeClr val="accent1"/>
                </a:solidFill>
                <a:ea typeface="+mn-lt"/>
                <a:cs typeface="+mn-lt"/>
              </a:rPr>
              <a:t>transpileModule</a:t>
            </a:r>
            <a:r>
              <a:rPr lang="en-US" sz="1300" dirty="0">
                <a:solidFill>
                  <a:schemeClr val="accent1"/>
                </a:solidFill>
                <a:ea typeface="+mn-lt"/>
                <a:cs typeface="+mn-lt"/>
              </a:rPr>
              <a:t>  </a:t>
            </a:r>
            <a:r>
              <a:rPr lang="zh-CN" altLang="en-US" sz="1300">
                <a:solidFill>
                  <a:schemeClr val="accent1"/>
                </a:solidFill>
                <a:ea typeface="+mn-lt"/>
                <a:cs typeface="+mn-lt"/>
              </a:rPr>
              <a:t>将</a:t>
            </a:r>
            <a:r>
              <a:rPr lang="en-US" sz="1300" dirty="0">
                <a:solidFill>
                  <a:schemeClr val="accent1"/>
                </a:solidFill>
                <a:ea typeface="+mn-lt"/>
                <a:cs typeface="+mn-lt"/>
              </a:rPr>
              <a:t> Typescript </a:t>
            </a:r>
            <a:r>
              <a:rPr lang="zh-CN" altLang="en-US" sz="1300">
                <a:solidFill>
                  <a:schemeClr val="accent1"/>
                </a:solidFill>
                <a:ea typeface="+mn-lt"/>
                <a:cs typeface="+mn-lt"/>
              </a:rPr>
              <a:t>代码转换成</a:t>
            </a:r>
            <a:r>
              <a:rPr lang="en-US" sz="1300" dirty="0">
                <a:solidFill>
                  <a:schemeClr val="accent1"/>
                </a:solidFill>
                <a:ea typeface="+mn-lt"/>
                <a:cs typeface="+mn-lt"/>
              </a:rPr>
              <a:t> JavaScript)</a:t>
            </a:r>
            <a:endParaRPr lang="en-US" altLang="zh-CN" sz="1300" dirty="0">
              <a:solidFill>
                <a:schemeClr val="accent1"/>
              </a:solidFill>
              <a:ea typeface="+mn-lt"/>
              <a:cs typeface="+mn-lt"/>
            </a:endParaRPr>
          </a:p>
          <a:p>
            <a:pPr marL="342900" indent="-342900">
              <a:lnSpc>
                <a:spcPct val="160000"/>
              </a:lnSpc>
            </a:pPr>
            <a:endParaRPr lang="en-US" sz="1300" dirty="0">
              <a:solidFill>
                <a:schemeClr val="accent1"/>
              </a:solidFill>
              <a:ea typeface="+mn-lt"/>
              <a:cs typeface="+mn-lt"/>
            </a:endParaRPr>
          </a:p>
          <a:p>
            <a:pPr marL="0" indent="0">
              <a:buNone/>
            </a:pPr>
            <a:r>
              <a:rPr lang="en-US" sz="1400" b="1" dirty="0">
                <a:solidFill>
                  <a:srgbClr val="61848A"/>
                </a:solidFill>
                <a:ea typeface="+mn-lt"/>
                <a:cs typeface="+mn-lt"/>
              </a:rPr>
              <a:t>        </a:t>
            </a:r>
            <a:r>
              <a:rPr lang="en-US" sz="1500" b="1" dirty="0">
                <a:solidFill>
                  <a:srgbClr val="61848A"/>
                </a:solidFill>
                <a:ea typeface="+mn-lt"/>
                <a:cs typeface="+mn-lt"/>
              </a:rPr>
              <a:t> </a:t>
            </a:r>
            <a:r>
              <a:rPr lang="en-US" sz="1500" b="1" dirty="0" err="1">
                <a:solidFill>
                  <a:srgbClr val="61848A"/>
                </a:solidFill>
                <a:ea typeface="+mn-lt"/>
                <a:cs typeface="+mn-lt"/>
              </a:rPr>
              <a:t>VIte</a:t>
            </a:r>
            <a:r>
              <a:rPr lang="en-US" sz="1500" b="1" dirty="0">
                <a:solidFill>
                  <a:srgbClr val="61848A"/>
                </a:solidFill>
                <a:ea typeface="+mn-lt"/>
                <a:cs typeface="+mn-lt"/>
              </a:rPr>
              <a:t> </a:t>
            </a:r>
            <a:r>
              <a:rPr lang="zh-CN" altLang="en-US" sz="1500" b="1">
                <a:solidFill>
                  <a:srgbClr val="61848A"/>
                </a:solidFill>
                <a:ea typeface="+mn-lt"/>
                <a:cs typeface="+mn-lt"/>
              </a:rPr>
              <a:t>与 webpack  js解析模块对比：</a:t>
            </a:r>
            <a:endParaRPr lang="en-US" sz="1500" b="1" dirty="0">
              <a:solidFill>
                <a:srgbClr val="61848A"/>
              </a:solidFill>
              <a:ea typeface="+mn-lt"/>
              <a:cs typeface="+mn-lt"/>
            </a:endParaRPr>
          </a:p>
          <a:p>
            <a:pPr marL="342900" indent="-342900"/>
            <a:r>
              <a:rPr lang="en-US" sz="1300" dirty="0">
                <a:solidFill>
                  <a:srgbClr val="61848A"/>
                </a:solidFill>
                <a:ea typeface="+mn-lt"/>
                <a:cs typeface="+mn-lt"/>
              </a:rPr>
              <a:t>Vite</a:t>
            </a:r>
            <a:r>
              <a:rPr lang="en-US" altLang="zh-CN" sz="1300" dirty="0">
                <a:solidFill>
                  <a:srgbClr val="61848A"/>
                </a:solidFill>
                <a:ea typeface="+mn-lt"/>
                <a:cs typeface="+mn-lt"/>
              </a:rPr>
              <a:t> ::: </a:t>
            </a:r>
            <a:r>
              <a:rPr lang="zh-CN" altLang="en-US" sz="1300">
                <a:solidFill>
                  <a:srgbClr val="61848A"/>
                </a:solidFill>
                <a:ea typeface="+mn-lt"/>
                <a:cs typeface="+mn-lt"/>
              </a:rPr>
              <a:t>对</a:t>
            </a:r>
            <a:r>
              <a:rPr lang="en-US" sz="1300" dirty="0">
                <a:solidFill>
                  <a:srgbClr val="61848A"/>
                </a:solidFill>
                <a:ea typeface="+mn-lt"/>
                <a:cs typeface="+mn-lt"/>
              </a:rPr>
              <a:t> TypeScript</a:t>
            </a:r>
            <a:r>
              <a:rPr lang="en-US" altLang="zh-CN" sz="1300" dirty="0">
                <a:solidFill>
                  <a:srgbClr val="61848A"/>
                </a:solidFill>
                <a:ea typeface="+mn-lt"/>
                <a:cs typeface="+mn-lt"/>
              </a:rPr>
              <a:t> </a:t>
            </a:r>
            <a:r>
              <a:rPr lang="zh-CN" altLang="en-US" sz="1300">
                <a:solidFill>
                  <a:srgbClr val="61848A"/>
                </a:solidFill>
                <a:ea typeface="+mn-lt"/>
                <a:cs typeface="+mn-lt"/>
              </a:rPr>
              <a:t>是原生支持的，它会直接使用</a:t>
            </a:r>
            <a:r>
              <a:rPr lang="en-US" sz="1300" dirty="0">
                <a:solidFill>
                  <a:srgbClr val="61848A"/>
                </a:solidFill>
                <a:ea typeface="+mn-lt"/>
                <a:cs typeface="+mn-lt"/>
              </a:rPr>
              <a:t> </a:t>
            </a:r>
            <a:r>
              <a:rPr lang="en-US" sz="1300" dirty="0" err="1">
                <a:solidFill>
                  <a:srgbClr val="61848A"/>
                </a:solidFill>
                <a:ea typeface="+mn-lt"/>
                <a:cs typeface="+mn-lt"/>
              </a:rPr>
              <a:t>esbuild</a:t>
            </a:r>
            <a:r>
              <a:rPr lang="en-US" altLang="zh-CN" sz="1300" dirty="0">
                <a:solidFill>
                  <a:srgbClr val="61848A"/>
                </a:solidFill>
                <a:ea typeface="+mn-lt"/>
                <a:cs typeface="+mn-lt"/>
              </a:rPr>
              <a:t> </a:t>
            </a:r>
            <a:r>
              <a:rPr lang="zh-CN" altLang="en-US" sz="1300">
                <a:solidFill>
                  <a:srgbClr val="61848A"/>
                </a:solidFill>
                <a:ea typeface="+mn-lt"/>
                <a:cs typeface="+mn-lt"/>
              </a:rPr>
              <a:t>来完成编译</a:t>
            </a:r>
            <a:endParaRPr lang="en-US" altLang="zh-CN" sz="1300">
              <a:ea typeface="宋体"/>
              <a:cs typeface="Calibri" panose="020F0502020204030204"/>
            </a:endParaRPr>
          </a:p>
          <a:p>
            <a:pPr marL="342900" indent="-342900"/>
            <a:r>
              <a:rPr lang="en-US" sz="1300" dirty="0">
                <a:solidFill>
                  <a:srgbClr val="61848A"/>
                </a:solidFill>
                <a:cs typeface="Calibri" panose="020F0502020204030204"/>
              </a:rPr>
              <a:t>Webpack:::</a:t>
            </a:r>
            <a:r>
              <a:rPr lang="en-US" altLang="zh-CN" sz="1300" dirty="0">
                <a:solidFill>
                  <a:srgbClr val="61848A"/>
                </a:solidFill>
                <a:ea typeface="+mn-lt"/>
                <a:cs typeface="+mn-lt"/>
              </a:rPr>
              <a:t> </a:t>
            </a:r>
            <a:r>
              <a:rPr lang="zh-CN" sz="1300">
                <a:solidFill>
                  <a:srgbClr val="61848A"/>
                </a:solidFill>
                <a:ea typeface="+mn-lt"/>
                <a:cs typeface="+mn-lt"/>
              </a:rPr>
              <a:t>loader: 'ts-loader'</a:t>
            </a:r>
            <a:r>
              <a:rPr lang="zh-CN" altLang="en-US" sz="1300">
                <a:solidFill>
                  <a:srgbClr val="61848A"/>
                </a:solidFill>
                <a:ea typeface="+mn-lt"/>
                <a:cs typeface="+mn-lt"/>
              </a:rPr>
              <a:t>   </a:t>
            </a:r>
            <a:r>
              <a:rPr lang="en-US" altLang="zh-CN" sz="1300" dirty="0">
                <a:solidFill>
                  <a:srgbClr val="61848A"/>
                </a:solidFill>
                <a:ea typeface="+mn-lt"/>
                <a:cs typeface="+mn-lt"/>
              </a:rPr>
              <a:t>loader:</a:t>
            </a:r>
            <a:r>
              <a:rPr lang="zh-CN" altLang="en-US" sz="1300" dirty="0">
                <a:solidFill>
                  <a:srgbClr val="61848A"/>
                </a:solidFill>
                <a:ea typeface="+mn-lt"/>
                <a:cs typeface="+mn-lt"/>
              </a:rPr>
              <a:t> </a:t>
            </a:r>
            <a:r>
              <a:rPr lang="en-US" altLang="zh-CN" sz="1300" dirty="0">
                <a:solidFill>
                  <a:srgbClr val="61848A"/>
                </a:solidFill>
                <a:ea typeface="+mn-lt"/>
                <a:cs typeface="+mn-lt"/>
              </a:rPr>
              <a:t>['babel-loader'] </a:t>
            </a:r>
            <a:r>
              <a:rPr lang="en-US" sz="1300" dirty="0">
                <a:solidFill>
                  <a:srgbClr val="61848A"/>
                </a:solidFill>
                <a:ea typeface="+mn-lt"/>
                <a:cs typeface="+mn-lt"/>
              </a:rPr>
              <a:t>@babel/preset-typescript</a:t>
            </a:r>
            <a:endParaRPr lang="zh-CN" altLang="en-US" sz="1300" dirty="0">
              <a:solidFill>
                <a:srgbClr val="61848A"/>
              </a:solidFill>
              <a:ea typeface="宋体"/>
              <a:cs typeface="Calibri" panose="020F0502020204030204"/>
            </a:endParaRPr>
          </a:p>
        </p:txBody>
      </p:sp>
      <p:sp>
        <p:nvSpPr>
          <p:cNvPr id="54" name="Rectangle 53"/>
          <p:cNvSpPr>
            <a:spLocks noGrp="1" noRot="1" noChangeAspect="1" noMove="1" noResize="1" noEditPoints="1" noAdjustHandles="1" noChangeArrowheads="1" noChangeShapeType="1" noTextEdit="1"/>
          </p:cNvSpPr>
          <p:nvPr/>
        </p:nvSpPr>
        <p:spPr>
          <a:xfrm>
            <a:off x="7360466" y="699706"/>
            <a:ext cx="4114800" cy="5477256"/>
          </a:xfrm>
          <a:prstGeom prst="rect">
            <a:avLst/>
          </a:prstGeom>
          <a:solidFill>
            <a:srgbClr val="FFFFFF"/>
          </a:solidFill>
          <a:ln w="15875">
            <a:solidFill>
              <a:srgbClr val="6184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6"/>
          <p:cNvPicPr>
            <a:picLocks noChangeAspect="1"/>
          </p:cNvPicPr>
          <p:nvPr/>
        </p:nvPicPr>
        <p:blipFill rotWithShape="1">
          <a:blip r:embed="rId3"/>
          <a:srcRect t="809" b="1963"/>
          <a:stretch>
            <a:fillRect/>
          </a:stretch>
        </p:blipFill>
        <p:spPr>
          <a:xfrm>
            <a:off x="7523826" y="862763"/>
            <a:ext cx="3788081" cy="51511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7361</Words>
  <Application>WPS 演示</Application>
  <PresentationFormat>宽屏</PresentationFormat>
  <Paragraphs>225</Paragraphs>
  <Slides>25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宋体</vt:lpstr>
      <vt:lpstr>Wingdings</vt:lpstr>
      <vt:lpstr>Calibri</vt:lpstr>
      <vt:lpstr>宋体</vt:lpstr>
      <vt:lpstr>汉仪书宋二KW</vt:lpstr>
      <vt:lpstr>Calibri Light</vt:lpstr>
      <vt:lpstr>Helvetica Neue</vt:lpstr>
      <vt:lpstr>-apple-system</vt:lpstr>
      <vt:lpstr>Thonburi</vt:lpstr>
      <vt:lpstr>宋体</vt:lpstr>
      <vt:lpstr>微软雅黑</vt:lpstr>
      <vt:lpstr>汉仪旗黑</vt:lpstr>
      <vt:lpstr>Arial Unicode MS</vt:lpstr>
      <vt:lpstr>Calibri</vt:lpstr>
      <vt:lpstr>Calibri Light</vt:lpstr>
      <vt:lpstr>Office 主题</vt:lpstr>
      <vt:lpstr>Esbuild 是一个非常快的 JavaScript 绑定器（An extremely fast JavaScript and CSS bundler and minifier）</vt:lpstr>
      <vt:lpstr>目录</vt:lpstr>
      <vt:lpstr>为什么要学习Esbuild？</vt:lpstr>
      <vt:lpstr>PowerPoint 演示文稿</vt:lpstr>
      <vt:lpstr>为什么要学习Esbuild？</vt:lpstr>
      <vt:lpstr>为什么要学习Esbuild？</vt:lpstr>
      <vt:lpstr>架构优势(原理)</vt:lpstr>
      <vt:lpstr>架构优势(原理)</vt:lpstr>
      <vt:lpstr>架构优势(原理)</vt:lpstr>
      <vt:lpstr>VITE</vt:lpstr>
      <vt:lpstr>vite启动服务流程</vt:lpstr>
      <vt:lpstr>vite启动服务流程</vt:lpstr>
      <vt:lpstr>   vite启动服务流程</vt:lpstr>
      <vt:lpstr>PowerPoint 演示文稿</vt:lpstr>
      <vt:lpstr>这样，通过 unbundle 机制， Vite 便可以在 dev server 启动方面获取远超于 Webpack 的优秀体验。</vt:lpstr>
      <vt:lpstr>PowerPoint 演示文稿</vt:lpstr>
      <vt:lpstr>PowerPoint 演示文稿</vt:lpstr>
      <vt:lpstr>附件📎</vt:lpstr>
      <vt:lpstr>PowerPoint 演示文稿</vt:lpstr>
      <vt:lpstr>Build API 和 Transform API集合(community-plugins)</vt:lpstr>
      <vt:lpstr>机器码</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东方时尚招生代理</cp:lastModifiedBy>
  <cp:revision>121</cp:revision>
  <dcterms:created xsi:type="dcterms:W3CDTF">2023-03-20T03:22:18Z</dcterms:created>
  <dcterms:modified xsi:type="dcterms:W3CDTF">2023-03-20T03:22:18Z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3A2DF729EAE4FB6E93CF176415CD9625</vt:lpwstr>
  </property>
  <property fmtid="{D5CDD505-2E9C-101B-9397-08002B2CF9AE}" pid="3" name="KSOProductBuildVer">
    <vt:lpwstr>2052-4.6.1.7451</vt:lpwstr>
  </property>
</Properties>
</file>